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7"/>
  </p:notesMasterIdLst>
  <p:sldIdLst>
    <p:sldId id="315" r:id="rId2"/>
    <p:sldId id="316" r:id="rId3"/>
    <p:sldId id="348" r:id="rId4"/>
    <p:sldId id="317" r:id="rId5"/>
    <p:sldId id="259" r:id="rId6"/>
    <p:sldId id="264" r:id="rId7"/>
    <p:sldId id="265" r:id="rId8"/>
    <p:sldId id="271" r:id="rId9"/>
    <p:sldId id="319" r:id="rId10"/>
    <p:sldId id="318" r:id="rId11"/>
    <p:sldId id="272" r:id="rId12"/>
    <p:sldId id="273" r:id="rId13"/>
    <p:sldId id="274" r:id="rId14"/>
    <p:sldId id="320" r:id="rId15"/>
    <p:sldId id="275" r:id="rId16"/>
    <p:sldId id="279" r:id="rId17"/>
    <p:sldId id="280" r:id="rId18"/>
    <p:sldId id="281" r:id="rId19"/>
    <p:sldId id="321" r:id="rId20"/>
    <p:sldId id="322" r:id="rId21"/>
    <p:sldId id="285" r:id="rId22"/>
    <p:sldId id="323" r:id="rId23"/>
    <p:sldId id="324" r:id="rId24"/>
    <p:sldId id="288" r:id="rId25"/>
    <p:sldId id="325" r:id="rId26"/>
    <p:sldId id="351" r:id="rId27"/>
    <p:sldId id="291" r:id="rId28"/>
    <p:sldId id="292" r:id="rId29"/>
    <p:sldId id="293" r:id="rId30"/>
    <p:sldId id="326" r:id="rId31"/>
    <p:sldId id="294" r:id="rId32"/>
    <p:sldId id="295" r:id="rId33"/>
    <p:sldId id="296" r:id="rId34"/>
    <p:sldId id="327" r:id="rId35"/>
    <p:sldId id="330" r:id="rId36"/>
    <p:sldId id="328" r:id="rId37"/>
    <p:sldId id="329" r:id="rId38"/>
    <p:sldId id="331" r:id="rId39"/>
    <p:sldId id="332" r:id="rId40"/>
    <p:sldId id="333" r:id="rId41"/>
    <p:sldId id="334" r:id="rId42"/>
    <p:sldId id="335" r:id="rId43"/>
    <p:sldId id="336" r:id="rId44"/>
    <p:sldId id="352" r:id="rId45"/>
    <p:sldId id="337" r:id="rId46"/>
    <p:sldId id="338" r:id="rId47"/>
    <p:sldId id="339" r:id="rId48"/>
    <p:sldId id="340" r:id="rId49"/>
    <p:sldId id="341" r:id="rId50"/>
    <p:sldId id="344" r:id="rId51"/>
    <p:sldId id="345" r:id="rId52"/>
    <p:sldId id="350" r:id="rId53"/>
    <p:sldId id="342" r:id="rId54"/>
    <p:sldId id="343" r:id="rId55"/>
    <p:sldId id="347" r:id="rId5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9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9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9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9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96" charset="-128"/>
        <a:cs typeface="+mn-cs"/>
      </a:defRPr>
    </a:lvl5pPr>
    <a:lvl6pPr marL="2286000" algn="l" defTabSz="914400" rtl="0" eaLnBrk="1" latinLnBrk="0" hangingPunct="1">
      <a:defRPr sz="2400" kern="1200">
        <a:solidFill>
          <a:schemeClr val="tx1"/>
        </a:solidFill>
        <a:latin typeface="Arial" charset="0"/>
        <a:ea typeface="ＭＳ Ｐゴシック" pitchFamily="-96" charset="-128"/>
        <a:cs typeface="+mn-cs"/>
      </a:defRPr>
    </a:lvl6pPr>
    <a:lvl7pPr marL="2743200" algn="l" defTabSz="914400" rtl="0" eaLnBrk="1" latinLnBrk="0" hangingPunct="1">
      <a:defRPr sz="2400" kern="1200">
        <a:solidFill>
          <a:schemeClr val="tx1"/>
        </a:solidFill>
        <a:latin typeface="Arial" charset="0"/>
        <a:ea typeface="ＭＳ Ｐゴシック" pitchFamily="-96" charset="-128"/>
        <a:cs typeface="+mn-cs"/>
      </a:defRPr>
    </a:lvl7pPr>
    <a:lvl8pPr marL="3200400" algn="l" defTabSz="914400" rtl="0" eaLnBrk="1" latinLnBrk="0" hangingPunct="1">
      <a:defRPr sz="2400" kern="1200">
        <a:solidFill>
          <a:schemeClr val="tx1"/>
        </a:solidFill>
        <a:latin typeface="Arial" charset="0"/>
        <a:ea typeface="ＭＳ Ｐゴシック" pitchFamily="-96" charset="-128"/>
        <a:cs typeface="+mn-cs"/>
      </a:defRPr>
    </a:lvl8pPr>
    <a:lvl9pPr marL="3657600" algn="l" defTabSz="914400" rtl="0" eaLnBrk="1" latinLnBrk="0" hangingPunct="1">
      <a:defRPr sz="2400" kern="1200">
        <a:solidFill>
          <a:schemeClr val="tx1"/>
        </a:solidFill>
        <a:latin typeface="Arial" charset="0"/>
        <a:ea typeface="ＭＳ Ｐゴシック" pitchFamily="-9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26" autoAdjust="0"/>
    <p:restoredTop sz="92512" autoAdjust="0"/>
  </p:normalViewPr>
  <p:slideViewPr>
    <p:cSldViewPr>
      <p:cViewPr varScale="1">
        <p:scale>
          <a:sx n="58" d="100"/>
          <a:sy n="58" d="100"/>
        </p:scale>
        <p:origin x="-55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0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32AF80-998F-48A7-8FFE-C438A22E61A6}" type="datetimeFigureOut">
              <a:rPr lang="en-US" smtClean="0"/>
              <a:pPr/>
              <a:t>3/22/2012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268105-A231-41DF-8996-726E7F23D93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8451F3-0FED-4648-9250-4FF399136A0E}" type="slidenum">
              <a:rPr lang="en-US"/>
              <a:pPr/>
              <a:t>1</a:t>
            </a:fld>
            <a:endParaRPr lang="en-US"/>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201D9C-C230-4FA0-8629-C3FFF9FBA484}" type="slidenum">
              <a:rPr lang="en-US"/>
              <a:pPr/>
              <a:t>41</a:t>
            </a:fld>
            <a:endParaRPr lang="en-US"/>
          </a:p>
        </p:txBody>
      </p:sp>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1C563B-1D06-4541-B1A3-C993A72C3C91}" type="slidenum">
              <a:rPr lang="en-US"/>
              <a:pPr/>
              <a:t>44</a:t>
            </a:fld>
            <a:endParaRPr lang="en-US" dirty="0"/>
          </a:p>
        </p:txBody>
      </p:sp>
      <p:sp>
        <p:nvSpPr>
          <p:cNvPr id="273410" name="Rectangle 2"/>
          <p:cNvSpPr>
            <a:spLocks noGrp="1" noRot="1" noChangeAspect="1" noChangeArrowheads="1" noTextEdit="1"/>
          </p:cNvSpPr>
          <p:nvPr>
            <p:ph type="sldImg"/>
          </p:nvPr>
        </p:nvSpPr>
        <p:spPr>
          <a:ln/>
        </p:spPr>
      </p:sp>
      <p:sp>
        <p:nvSpPr>
          <p:cNvPr id="273411" name="Rectangle 3"/>
          <p:cNvSpPr>
            <a:spLocks noGrp="1" noChangeArrowheads="1"/>
          </p:cNvSpPr>
          <p:nvPr>
            <p:ph type="body" idx="1"/>
          </p:nvPr>
        </p:nvSpPr>
        <p:spPr/>
        <p:txBody>
          <a:bodyPr/>
          <a:lstStyle/>
          <a:p>
            <a:r>
              <a:rPr lang="en-US" dirty="0" smtClean="0"/>
              <a:t>What does this means</a:t>
            </a:r>
            <a:r>
              <a:rPr lang="en-US" baseline="0" dirty="0" smtClean="0"/>
              <a:t> is, show on the blackboard</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19D0D4-F1C9-457D-B408-832EA47EDF46}" type="slidenum">
              <a:rPr lang="en-US"/>
              <a:pPr/>
              <a:t>50</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8F0899-EEF8-4C72-8711-FDB938385BCD}" type="slidenum">
              <a:rPr lang="en-US"/>
              <a:pPr/>
              <a:t>51</a:t>
            </a:fld>
            <a:endParaRPr lang="en-US"/>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Strand exchange &amp; Branch migration are the two key steps</a:t>
            </a:r>
            <a:endParaRPr lang="en-US" dirty="0"/>
          </a:p>
        </p:txBody>
      </p:sp>
      <p:sp>
        <p:nvSpPr>
          <p:cNvPr id="4" name="Slide Number Placeholder 3"/>
          <p:cNvSpPr>
            <a:spLocks noGrp="1"/>
          </p:cNvSpPr>
          <p:nvPr>
            <p:ph type="sldNum" sz="quarter" idx="10"/>
          </p:nvPr>
        </p:nvSpPr>
        <p:spPr/>
        <p:txBody>
          <a:bodyPr/>
          <a:lstStyle/>
          <a:p>
            <a:fld id="{67268105-A231-41DF-8996-726E7F23D935}"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42A50F-AEA9-4DEC-A01B-989BBF1262E9}" type="slidenum">
              <a:rPr lang="en-US"/>
              <a:pPr/>
              <a:t>9</a:t>
            </a:fld>
            <a:endParaRPr lang="en-US"/>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E5C731-E0F3-4947-8EF3-577D2B51CA10}" type="slidenum">
              <a:rPr lang="en-US"/>
              <a:pPr/>
              <a:t>14</a:t>
            </a:fld>
            <a:endParaRPr lang="en-US"/>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C16FF9-171A-4DF1-B60F-8F41C50A983F}" type="slidenum">
              <a:rPr lang="en-US"/>
              <a:pPr/>
              <a:t>19</a:t>
            </a:fld>
            <a:endParaRPr lang="en-US"/>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97494B-D8CC-49A3-91D2-9D5183E5B273}" type="slidenum">
              <a:rPr lang="en-US"/>
              <a:pPr/>
              <a:t>20</a:t>
            </a:fld>
            <a:endParaRPr lang="en-US"/>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34C473-2926-47B9-BEF5-05ADB5527936}" type="slidenum">
              <a:rPr lang="en-US"/>
              <a:pPr/>
              <a:t>22</a:t>
            </a:fld>
            <a:endParaRPr lang="en-US"/>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C16FF9-171A-4DF1-B60F-8F41C50A983F}" type="slidenum">
              <a:rPr lang="en-US"/>
              <a:pPr/>
              <a:t>23</a:t>
            </a:fld>
            <a:endParaRPr lang="en-US"/>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F8F232-3E1E-42AD-AAC2-7FF9B187DA7B}" type="slidenum">
              <a:rPr lang="en-US"/>
              <a:pPr/>
              <a:t>40</a:t>
            </a:fld>
            <a:endParaRPr lang="en-US"/>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6213" y="0"/>
            <a:ext cx="2160587"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450" y="0"/>
            <a:ext cx="6329363" cy="61261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4450" y="0"/>
            <a:ext cx="2101850" cy="3206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spcBef>
          <a:spcPct val="0"/>
        </a:spcBef>
        <a:spcAft>
          <a:spcPct val="0"/>
        </a:spcAft>
        <a:defRPr sz="1600">
          <a:solidFill>
            <a:schemeClr val="tx2"/>
          </a:solidFill>
          <a:latin typeface="+mj-lt"/>
          <a:ea typeface="+mj-ea"/>
          <a:cs typeface="+mj-cs"/>
        </a:defRPr>
      </a:lvl1pPr>
      <a:lvl2pPr algn="l" rtl="0" fontAlgn="base">
        <a:spcBef>
          <a:spcPct val="0"/>
        </a:spcBef>
        <a:spcAft>
          <a:spcPct val="0"/>
        </a:spcAft>
        <a:defRPr sz="1600">
          <a:solidFill>
            <a:schemeClr val="tx2"/>
          </a:solidFill>
          <a:latin typeface="Arial" charset="0"/>
          <a:ea typeface="ＭＳ Ｐゴシック" pitchFamily="-96" charset="-128"/>
        </a:defRPr>
      </a:lvl2pPr>
      <a:lvl3pPr algn="l" rtl="0" fontAlgn="base">
        <a:spcBef>
          <a:spcPct val="0"/>
        </a:spcBef>
        <a:spcAft>
          <a:spcPct val="0"/>
        </a:spcAft>
        <a:defRPr sz="1600">
          <a:solidFill>
            <a:schemeClr val="tx2"/>
          </a:solidFill>
          <a:latin typeface="Arial" charset="0"/>
          <a:ea typeface="ＭＳ Ｐゴシック" pitchFamily="-96" charset="-128"/>
        </a:defRPr>
      </a:lvl3pPr>
      <a:lvl4pPr algn="l" rtl="0" fontAlgn="base">
        <a:spcBef>
          <a:spcPct val="0"/>
        </a:spcBef>
        <a:spcAft>
          <a:spcPct val="0"/>
        </a:spcAft>
        <a:defRPr sz="1600">
          <a:solidFill>
            <a:schemeClr val="tx2"/>
          </a:solidFill>
          <a:latin typeface="Arial" charset="0"/>
          <a:ea typeface="ＭＳ Ｐゴシック" pitchFamily="-96" charset="-128"/>
        </a:defRPr>
      </a:lvl4pPr>
      <a:lvl5pPr algn="l" rtl="0" fontAlgn="base">
        <a:spcBef>
          <a:spcPct val="0"/>
        </a:spcBef>
        <a:spcAft>
          <a:spcPct val="0"/>
        </a:spcAft>
        <a:defRPr sz="1600">
          <a:solidFill>
            <a:schemeClr val="tx2"/>
          </a:solidFill>
          <a:latin typeface="Arial" charset="0"/>
          <a:ea typeface="ＭＳ Ｐゴシック" pitchFamily="-96" charset="-128"/>
        </a:defRPr>
      </a:lvl5pPr>
      <a:lvl6pPr marL="457200" algn="l" rtl="0" fontAlgn="base">
        <a:spcBef>
          <a:spcPct val="0"/>
        </a:spcBef>
        <a:spcAft>
          <a:spcPct val="0"/>
        </a:spcAft>
        <a:defRPr sz="1600">
          <a:solidFill>
            <a:schemeClr val="tx2"/>
          </a:solidFill>
          <a:latin typeface="Arial" charset="0"/>
          <a:ea typeface="ＭＳ Ｐゴシック" pitchFamily="-96" charset="-128"/>
        </a:defRPr>
      </a:lvl6pPr>
      <a:lvl7pPr marL="914400" algn="l" rtl="0" fontAlgn="base">
        <a:spcBef>
          <a:spcPct val="0"/>
        </a:spcBef>
        <a:spcAft>
          <a:spcPct val="0"/>
        </a:spcAft>
        <a:defRPr sz="1600">
          <a:solidFill>
            <a:schemeClr val="tx2"/>
          </a:solidFill>
          <a:latin typeface="Arial" charset="0"/>
          <a:ea typeface="ＭＳ Ｐゴシック" pitchFamily="-96" charset="-128"/>
        </a:defRPr>
      </a:lvl7pPr>
      <a:lvl8pPr marL="1371600" algn="l" rtl="0" fontAlgn="base">
        <a:spcBef>
          <a:spcPct val="0"/>
        </a:spcBef>
        <a:spcAft>
          <a:spcPct val="0"/>
        </a:spcAft>
        <a:defRPr sz="1600">
          <a:solidFill>
            <a:schemeClr val="tx2"/>
          </a:solidFill>
          <a:latin typeface="Arial" charset="0"/>
          <a:ea typeface="ＭＳ Ｐゴシック" pitchFamily="-96" charset="-128"/>
        </a:defRPr>
      </a:lvl8pPr>
      <a:lvl9pPr marL="1828800" algn="l" rtl="0" fontAlgn="base">
        <a:spcBef>
          <a:spcPct val="0"/>
        </a:spcBef>
        <a:spcAft>
          <a:spcPct val="0"/>
        </a:spcAft>
        <a:defRPr sz="1600">
          <a:solidFill>
            <a:schemeClr val="tx2"/>
          </a:solidFill>
          <a:latin typeface="Arial" charset="0"/>
          <a:ea typeface="ＭＳ Ｐゴシック" pitchFamily="-96"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jpeg"/><Relationship Id="rId1" Type="http://schemas.openxmlformats.org/officeDocument/2006/relationships/slideLayout" Target="../slideLayouts/slideLayout6.xml"/><Relationship Id="rId5" Type="http://schemas.openxmlformats.org/officeDocument/2006/relationships/hyperlink" Target="http://en.wikipedia.org/wiki/3'" TargetMode="External"/><Relationship Id="rId4" Type="http://schemas.openxmlformats.org/officeDocument/2006/relationships/hyperlink" Target="http://en.wikipedia.org/wiki/5'"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4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2"/>
          <p:cNvSpPr txBox="1">
            <a:spLocks noChangeArrowheads="1"/>
          </p:cNvSpPr>
          <p:nvPr/>
        </p:nvSpPr>
        <p:spPr bwMode="auto">
          <a:xfrm>
            <a:off x="685800" y="533400"/>
            <a:ext cx="8001000" cy="3816429"/>
          </a:xfrm>
          <a:prstGeom prst="rect">
            <a:avLst/>
          </a:prstGeom>
          <a:noFill/>
          <a:ln w="9525">
            <a:noFill/>
            <a:miter lim="800000"/>
            <a:headEnd/>
            <a:tailEnd/>
          </a:ln>
          <a:effectLst/>
        </p:spPr>
        <p:txBody>
          <a:bodyPr>
            <a:spAutoFit/>
          </a:bodyPr>
          <a:lstStyle/>
          <a:p>
            <a:pPr>
              <a:spcBef>
                <a:spcPct val="50000"/>
              </a:spcBef>
            </a:pPr>
            <a:r>
              <a:rPr lang="en-US" sz="4400" dirty="0">
                <a:latin typeface="Times New Roman" pitchFamily="18" charset="0"/>
              </a:rPr>
              <a:t>Genetic recombination:</a:t>
            </a:r>
          </a:p>
          <a:p>
            <a:pPr>
              <a:spcBef>
                <a:spcPct val="50000"/>
              </a:spcBef>
            </a:pPr>
            <a:r>
              <a:rPr lang="en-US" sz="4400" dirty="0" smtClean="0">
                <a:solidFill>
                  <a:srgbClr val="FF0000"/>
                </a:solidFill>
                <a:latin typeface="Times New Roman" pitchFamily="18" charset="0"/>
              </a:rPr>
              <a:t>1.Homologous </a:t>
            </a:r>
            <a:r>
              <a:rPr lang="en-US" sz="4400" dirty="0">
                <a:solidFill>
                  <a:srgbClr val="FF0000"/>
                </a:solidFill>
                <a:latin typeface="Times New Roman" pitchFamily="18" charset="0"/>
              </a:rPr>
              <a:t>R</a:t>
            </a:r>
            <a:r>
              <a:rPr lang="en-US" sz="4400" dirty="0" smtClean="0">
                <a:solidFill>
                  <a:srgbClr val="FF0000"/>
                </a:solidFill>
                <a:latin typeface="Times New Roman" pitchFamily="18" charset="0"/>
              </a:rPr>
              <a:t>ecombination</a:t>
            </a:r>
            <a:endParaRPr lang="en-US" sz="4400" dirty="0">
              <a:solidFill>
                <a:srgbClr val="FF0000"/>
              </a:solidFill>
              <a:latin typeface="Times New Roman" pitchFamily="18" charset="0"/>
            </a:endParaRPr>
          </a:p>
          <a:p>
            <a:pPr>
              <a:spcBef>
                <a:spcPct val="50000"/>
              </a:spcBef>
            </a:pPr>
            <a:r>
              <a:rPr lang="en-US" sz="4400" dirty="0">
                <a:solidFill>
                  <a:srgbClr val="FF0000"/>
                </a:solidFill>
                <a:latin typeface="Times New Roman" pitchFamily="18" charset="0"/>
              </a:rPr>
              <a:t>2. </a:t>
            </a:r>
            <a:r>
              <a:rPr lang="en-US" sz="4400" dirty="0" smtClean="0">
                <a:solidFill>
                  <a:srgbClr val="FF0000"/>
                </a:solidFill>
                <a:latin typeface="Times New Roman" pitchFamily="18" charset="0"/>
              </a:rPr>
              <a:t>Site-Specific </a:t>
            </a:r>
            <a:r>
              <a:rPr lang="en-US" sz="4400" dirty="0">
                <a:solidFill>
                  <a:srgbClr val="FF0000"/>
                </a:solidFill>
                <a:latin typeface="Times New Roman" pitchFamily="18" charset="0"/>
              </a:rPr>
              <a:t>R</a:t>
            </a:r>
            <a:r>
              <a:rPr lang="en-US" sz="4400" dirty="0" smtClean="0">
                <a:solidFill>
                  <a:srgbClr val="FF0000"/>
                </a:solidFill>
                <a:latin typeface="Times New Roman" pitchFamily="18" charset="0"/>
              </a:rPr>
              <a:t>ecombination</a:t>
            </a:r>
            <a:endParaRPr lang="en-US" sz="4400" dirty="0">
              <a:solidFill>
                <a:srgbClr val="FF0000"/>
              </a:solidFill>
              <a:latin typeface="Times New Roman" pitchFamily="18" charset="0"/>
            </a:endParaRPr>
          </a:p>
          <a:p>
            <a:pPr>
              <a:spcBef>
                <a:spcPct val="50000"/>
              </a:spcBef>
            </a:pPr>
            <a:r>
              <a:rPr lang="en-US" sz="4400" dirty="0">
                <a:solidFill>
                  <a:srgbClr val="FF0000"/>
                </a:solidFill>
                <a:latin typeface="Times New Roman" pitchFamily="18" charset="0"/>
              </a:rPr>
              <a:t>3. DNA </a:t>
            </a:r>
            <a:r>
              <a:rPr lang="en-US" sz="4400" dirty="0" smtClean="0">
                <a:solidFill>
                  <a:srgbClr val="FF0000"/>
                </a:solidFill>
                <a:latin typeface="Times New Roman" pitchFamily="18" charset="0"/>
              </a:rPr>
              <a:t>Transposition</a:t>
            </a:r>
            <a:endParaRPr lang="en-US" sz="4400" dirty="0">
              <a:solidFill>
                <a:srgbClr val="FF0000"/>
              </a:solidFill>
              <a:latin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10_Figure05"/>
          <p:cNvPicPr>
            <a:picLocks noChangeAspect="1" noChangeArrowheads="1"/>
          </p:cNvPicPr>
          <p:nvPr/>
        </p:nvPicPr>
        <p:blipFill>
          <a:blip r:embed="rId2" cstate="print"/>
          <a:srcRect/>
          <a:stretch>
            <a:fillRect/>
          </a:stretch>
        </p:blipFill>
        <p:spPr bwMode="auto">
          <a:xfrm>
            <a:off x="4724400" y="838200"/>
            <a:ext cx="3691625" cy="5654675"/>
          </a:xfrm>
          <a:prstGeom prst="rect">
            <a:avLst/>
          </a:prstGeom>
          <a:noFill/>
        </p:spPr>
      </p:pic>
      <p:sp>
        <p:nvSpPr>
          <p:cNvPr id="4" name="TextBox 3"/>
          <p:cNvSpPr txBox="1"/>
          <p:nvPr/>
        </p:nvSpPr>
        <p:spPr>
          <a:xfrm>
            <a:off x="0" y="0"/>
            <a:ext cx="9144000" cy="954107"/>
          </a:xfrm>
          <a:prstGeom prst="rect">
            <a:avLst/>
          </a:prstGeom>
          <a:noFill/>
        </p:spPr>
        <p:txBody>
          <a:bodyPr wrap="square" rtlCol="0">
            <a:spAutoFit/>
          </a:bodyPr>
          <a:lstStyle/>
          <a:p>
            <a:r>
              <a:rPr lang="en-US" sz="2800" b="1" dirty="0" smtClean="0">
                <a:solidFill>
                  <a:schemeClr val="accent2"/>
                </a:solidFill>
                <a:latin typeface="Times New Roman" pitchFamily="18" charset="0"/>
                <a:cs typeface="Times New Roman" pitchFamily="18" charset="0"/>
              </a:rPr>
              <a:t>The </a:t>
            </a:r>
            <a:r>
              <a:rPr lang="en-US" sz="2800" b="1" dirty="0" err="1" smtClean="0">
                <a:solidFill>
                  <a:schemeClr val="accent2"/>
                </a:solidFill>
                <a:latin typeface="Times New Roman" pitchFamily="18" charset="0"/>
                <a:cs typeface="Times New Roman" pitchFamily="18" charset="0"/>
              </a:rPr>
              <a:t>RecBCD</a:t>
            </a:r>
            <a:r>
              <a:rPr lang="en-US" sz="2800" b="1" dirty="0" smtClean="0">
                <a:solidFill>
                  <a:schemeClr val="accent2"/>
                </a:solidFill>
                <a:latin typeface="Times New Roman" pitchFamily="18" charset="0"/>
                <a:cs typeface="Times New Roman" pitchFamily="18" charset="0"/>
              </a:rPr>
              <a:t> </a:t>
            </a:r>
            <a:r>
              <a:rPr lang="en-US" sz="2800" b="1" dirty="0" err="1" smtClean="0">
                <a:solidFill>
                  <a:schemeClr val="accent2"/>
                </a:solidFill>
                <a:latin typeface="Times New Roman" pitchFamily="18" charset="0"/>
                <a:cs typeface="Times New Roman" pitchFamily="18" charset="0"/>
              </a:rPr>
              <a:t>helicase</a:t>
            </a:r>
            <a:r>
              <a:rPr lang="en-US" sz="2800" b="1" dirty="0" smtClean="0">
                <a:solidFill>
                  <a:schemeClr val="accent2"/>
                </a:solidFill>
                <a:latin typeface="Times New Roman" pitchFamily="18" charset="0"/>
                <a:cs typeface="Times New Roman" pitchFamily="18" charset="0"/>
              </a:rPr>
              <a:t>/nuclease processes broken DNA molecules for recombination</a:t>
            </a:r>
            <a:endParaRPr lang="en-US" sz="2800" b="1" dirty="0">
              <a:solidFill>
                <a:schemeClr val="accent2"/>
              </a:solidFill>
              <a:latin typeface="Times New Roman" pitchFamily="18" charset="0"/>
              <a:cs typeface="Times New Roman" pitchFamily="18" charset="0"/>
            </a:endParaRPr>
          </a:p>
        </p:txBody>
      </p:sp>
      <p:pic>
        <p:nvPicPr>
          <p:cNvPr id="5" name="Picture 3" descr="10_Figure04"/>
          <p:cNvPicPr>
            <a:picLocks noChangeAspect="1" noChangeArrowheads="1"/>
          </p:cNvPicPr>
          <p:nvPr/>
        </p:nvPicPr>
        <p:blipFill>
          <a:blip r:embed="rId3" cstate="print"/>
          <a:srcRect/>
          <a:stretch>
            <a:fillRect/>
          </a:stretch>
        </p:blipFill>
        <p:spPr bwMode="auto">
          <a:xfrm>
            <a:off x="1295400" y="1066800"/>
            <a:ext cx="2151492" cy="4724400"/>
          </a:xfrm>
          <a:prstGeom prst="rect">
            <a:avLst/>
          </a:prstGeom>
          <a:noFill/>
        </p:spPr>
      </p:pic>
      <p:sp>
        <p:nvSpPr>
          <p:cNvPr id="6" name="Rectangle 5"/>
          <p:cNvSpPr/>
          <p:nvPr/>
        </p:nvSpPr>
        <p:spPr>
          <a:xfrm>
            <a:off x="838200" y="6096000"/>
            <a:ext cx="3549370" cy="461665"/>
          </a:xfrm>
          <a:prstGeom prst="rect">
            <a:avLst/>
          </a:prstGeom>
        </p:spPr>
        <p:txBody>
          <a:bodyPr wrap="none">
            <a:spAutoFit/>
          </a:bodyPr>
          <a:lstStyle/>
          <a:p>
            <a:r>
              <a:rPr lang="en-US" dirty="0" smtClean="0">
                <a:latin typeface="Symbol" pitchFamily="18" charset="2"/>
                <a:hlinkClick r:id="rId4" tooltip="5'"/>
              </a:rPr>
              <a:t>c</a:t>
            </a:r>
            <a:r>
              <a:rPr lang="en-US" dirty="0" smtClean="0">
                <a:hlinkClick r:id="rId4" tooltip="5'"/>
              </a:rPr>
              <a:t>-site 5'</a:t>
            </a:r>
            <a:r>
              <a:rPr lang="en-US" dirty="0" smtClean="0"/>
              <a:t>-GCTGGTGG-</a:t>
            </a:r>
            <a:r>
              <a:rPr lang="en-US" dirty="0" smtClean="0">
                <a:hlinkClick r:id="rId5" tooltip="3'"/>
              </a:rPr>
              <a:t>3'</a:t>
            </a:r>
            <a:r>
              <a:rPr lang="en-US" dirty="0" smtClean="0"/>
              <a:t>.</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3" descr="10_Figure06"/>
          <p:cNvPicPr>
            <a:picLocks noChangeAspect="1" noChangeArrowheads="1"/>
          </p:cNvPicPr>
          <p:nvPr/>
        </p:nvPicPr>
        <p:blipFill>
          <a:blip r:embed="rId2" cstate="print"/>
          <a:srcRect/>
          <a:stretch>
            <a:fillRect/>
          </a:stretch>
        </p:blipFill>
        <p:spPr bwMode="auto">
          <a:xfrm>
            <a:off x="2819400" y="352425"/>
            <a:ext cx="5969000" cy="6505575"/>
          </a:xfrm>
          <a:prstGeom prst="rect">
            <a:avLst/>
          </a:prstGeom>
          <a:noFill/>
        </p:spPr>
      </p:pic>
      <p:sp>
        <p:nvSpPr>
          <p:cNvPr id="5" name="TextBox 4"/>
          <p:cNvSpPr txBox="1"/>
          <p:nvPr/>
        </p:nvSpPr>
        <p:spPr>
          <a:xfrm>
            <a:off x="0" y="228600"/>
            <a:ext cx="4038600" cy="461665"/>
          </a:xfrm>
          <a:prstGeom prst="rect">
            <a:avLst/>
          </a:prstGeom>
          <a:noFill/>
        </p:spPr>
        <p:txBody>
          <a:bodyPr wrap="square" rtlCol="0">
            <a:spAutoFit/>
          </a:bodyPr>
          <a:lstStyle/>
          <a:p>
            <a:r>
              <a:rPr lang="en-US" b="1" dirty="0" smtClean="0">
                <a:latin typeface="Times New Roman" pitchFamily="18" charset="0"/>
                <a:cs typeface="Times New Roman" pitchFamily="18" charset="0"/>
              </a:rPr>
              <a:t>Structure of </a:t>
            </a:r>
            <a:r>
              <a:rPr lang="en-US" b="1" dirty="0" err="1" smtClean="0">
                <a:latin typeface="Times New Roman" pitchFamily="18" charset="0"/>
                <a:cs typeface="Times New Roman" pitchFamily="18" charset="0"/>
              </a:rPr>
              <a:t>RecBCD</a:t>
            </a:r>
            <a:endParaRPr lang="en-US" b="1"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3" descr="10_Figure07"/>
          <p:cNvPicPr>
            <a:picLocks noChangeAspect="1" noChangeArrowheads="1"/>
          </p:cNvPicPr>
          <p:nvPr/>
        </p:nvPicPr>
        <p:blipFill>
          <a:blip r:embed="rId2" cstate="print"/>
          <a:srcRect/>
          <a:stretch>
            <a:fillRect/>
          </a:stretch>
        </p:blipFill>
        <p:spPr bwMode="auto">
          <a:xfrm>
            <a:off x="990600" y="762000"/>
            <a:ext cx="7359650" cy="5827033"/>
          </a:xfrm>
          <a:prstGeom prst="rect">
            <a:avLst/>
          </a:prstGeom>
          <a:noFill/>
        </p:spPr>
      </p:pic>
      <p:sp>
        <p:nvSpPr>
          <p:cNvPr id="5" name="TextBox 4"/>
          <p:cNvSpPr txBox="1"/>
          <p:nvPr/>
        </p:nvSpPr>
        <p:spPr>
          <a:xfrm>
            <a:off x="0" y="1"/>
            <a:ext cx="8305800" cy="523220"/>
          </a:xfrm>
          <a:prstGeom prst="rect">
            <a:avLst/>
          </a:prstGeom>
          <a:noFill/>
        </p:spPr>
        <p:txBody>
          <a:bodyPr wrap="square" rtlCol="0">
            <a:spAutoFit/>
          </a:bodyPr>
          <a:lstStyle/>
          <a:p>
            <a:r>
              <a:rPr lang="en-US" sz="2800" b="1" dirty="0" smtClean="0">
                <a:solidFill>
                  <a:schemeClr val="accent2"/>
                </a:solidFill>
                <a:latin typeface="Times New Roman" pitchFamily="18" charset="0"/>
                <a:cs typeface="Times New Roman" pitchFamily="18" charset="0"/>
              </a:rPr>
              <a:t>Chi sites control </a:t>
            </a:r>
            <a:r>
              <a:rPr lang="en-US" sz="2800" b="1" dirty="0" err="1" smtClean="0">
                <a:solidFill>
                  <a:schemeClr val="accent2"/>
                </a:solidFill>
                <a:latin typeface="Times New Roman" pitchFamily="18" charset="0"/>
                <a:cs typeface="Times New Roman" pitchFamily="18" charset="0"/>
              </a:rPr>
              <a:t>RecBCD</a:t>
            </a:r>
            <a:r>
              <a:rPr lang="en-US" sz="2800" b="1" dirty="0" smtClean="0">
                <a:solidFill>
                  <a:schemeClr val="accent2"/>
                </a:solidFill>
                <a:latin typeface="Times New Roman" pitchFamily="18" charset="0"/>
                <a:cs typeface="Times New Roman" pitchFamily="18" charset="0"/>
              </a:rPr>
              <a:t> (GCTGGTGG)</a:t>
            </a:r>
            <a:endParaRPr lang="en-US" sz="2800" b="1" dirty="0">
              <a:solidFill>
                <a:schemeClr val="accent2"/>
              </a:solidFill>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3" descr="10_Figure08"/>
          <p:cNvPicPr>
            <a:picLocks noChangeAspect="1" noChangeArrowheads="1"/>
          </p:cNvPicPr>
          <p:nvPr/>
        </p:nvPicPr>
        <p:blipFill>
          <a:blip r:embed="rId2" cstate="print"/>
          <a:srcRect/>
          <a:stretch>
            <a:fillRect/>
          </a:stretch>
        </p:blipFill>
        <p:spPr bwMode="auto">
          <a:xfrm>
            <a:off x="2743200" y="2133600"/>
            <a:ext cx="6172200" cy="2535359"/>
          </a:xfrm>
          <a:prstGeom prst="rect">
            <a:avLst/>
          </a:prstGeom>
          <a:noFill/>
        </p:spPr>
      </p:pic>
      <p:sp>
        <p:nvSpPr>
          <p:cNvPr id="5" name="TextBox 4"/>
          <p:cNvSpPr txBox="1"/>
          <p:nvPr/>
        </p:nvSpPr>
        <p:spPr>
          <a:xfrm>
            <a:off x="0" y="0"/>
            <a:ext cx="9144000" cy="954107"/>
          </a:xfrm>
          <a:prstGeom prst="rect">
            <a:avLst/>
          </a:prstGeom>
          <a:noFill/>
        </p:spPr>
        <p:txBody>
          <a:bodyPr wrap="square" rtlCol="0">
            <a:spAutoFit/>
          </a:bodyPr>
          <a:lstStyle/>
          <a:p>
            <a:r>
              <a:rPr lang="en-US" sz="2800" b="1" dirty="0" err="1" smtClean="0">
                <a:solidFill>
                  <a:schemeClr val="accent2"/>
                </a:solidFill>
                <a:latin typeface="Times New Roman" pitchFamily="18" charset="0"/>
                <a:cs typeface="Times New Roman" pitchFamily="18" charset="0"/>
              </a:rPr>
              <a:t>RecA</a:t>
            </a:r>
            <a:r>
              <a:rPr lang="en-US" sz="2800" b="1" dirty="0" smtClean="0">
                <a:solidFill>
                  <a:schemeClr val="accent2"/>
                </a:solidFill>
                <a:latin typeface="Times New Roman" pitchFamily="18" charset="0"/>
                <a:cs typeface="Times New Roman" pitchFamily="18" charset="0"/>
              </a:rPr>
              <a:t> protein assembles on single-stranded DNA and promotes strand invasion</a:t>
            </a:r>
            <a:endParaRPr lang="en-US" sz="2800" b="1" dirty="0">
              <a:solidFill>
                <a:schemeClr val="accent2"/>
              </a:solidFill>
              <a:latin typeface="Times New Roman" pitchFamily="18" charset="0"/>
              <a:cs typeface="Times New Roman" pitchFamily="18" charset="0"/>
            </a:endParaRPr>
          </a:p>
        </p:txBody>
      </p:sp>
      <p:pic>
        <p:nvPicPr>
          <p:cNvPr id="6" name="Picture 3" descr="10_Figure04"/>
          <p:cNvPicPr>
            <a:picLocks noChangeAspect="1" noChangeArrowheads="1"/>
          </p:cNvPicPr>
          <p:nvPr/>
        </p:nvPicPr>
        <p:blipFill>
          <a:blip r:embed="rId3" cstate="print"/>
          <a:srcRect/>
          <a:stretch>
            <a:fillRect/>
          </a:stretch>
        </p:blipFill>
        <p:spPr bwMode="auto">
          <a:xfrm>
            <a:off x="457200" y="1371600"/>
            <a:ext cx="2151492" cy="47244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3" cstate="print"/>
          <a:srcRect/>
          <a:stretch>
            <a:fillRect/>
          </a:stretch>
        </p:blipFill>
        <p:spPr bwMode="auto">
          <a:xfrm>
            <a:off x="457200" y="228600"/>
            <a:ext cx="4133850" cy="6097588"/>
          </a:xfrm>
          <a:prstGeom prst="rect">
            <a:avLst/>
          </a:prstGeom>
          <a:noFill/>
        </p:spPr>
      </p:pic>
      <p:pic>
        <p:nvPicPr>
          <p:cNvPr id="81923" name="Picture 3"/>
          <p:cNvPicPr>
            <a:picLocks noChangeAspect="1" noChangeArrowheads="1"/>
          </p:cNvPicPr>
          <p:nvPr/>
        </p:nvPicPr>
        <p:blipFill>
          <a:blip r:embed="rId4" cstate="print"/>
          <a:srcRect/>
          <a:stretch>
            <a:fillRect/>
          </a:stretch>
        </p:blipFill>
        <p:spPr bwMode="auto">
          <a:xfrm>
            <a:off x="5029200" y="1676400"/>
            <a:ext cx="3810000" cy="2163763"/>
          </a:xfrm>
          <a:prstGeom prst="rect">
            <a:avLst/>
          </a:prstGeom>
          <a:noFill/>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3" descr="10_Figure09"/>
          <p:cNvPicPr>
            <a:picLocks noChangeAspect="1" noChangeArrowheads="1"/>
          </p:cNvPicPr>
          <p:nvPr/>
        </p:nvPicPr>
        <p:blipFill>
          <a:blip r:embed="rId2" cstate="print"/>
          <a:srcRect/>
          <a:stretch>
            <a:fillRect/>
          </a:stretch>
        </p:blipFill>
        <p:spPr bwMode="auto">
          <a:xfrm>
            <a:off x="1676400" y="609600"/>
            <a:ext cx="7065962" cy="6248400"/>
          </a:xfrm>
          <a:prstGeom prst="rect">
            <a:avLst/>
          </a:prstGeom>
          <a:noFill/>
        </p:spPr>
      </p:pic>
      <p:sp>
        <p:nvSpPr>
          <p:cNvPr id="5" name="TextBox 4"/>
          <p:cNvSpPr txBox="1"/>
          <p:nvPr/>
        </p:nvSpPr>
        <p:spPr>
          <a:xfrm>
            <a:off x="0" y="0"/>
            <a:ext cx="6248400" cy="461665"/>
          </a:xfrm>
          <a:prstGeom prst="rect">
            <a:avLst/>
          </a:prstGeom>
          <a:noFill/>
        </p:spPr>
        <p:txBody>
          <a:bodyPr wrap="square" rtlCol="0">
            <a:spAutoFit/>
          </a:bodyPr>
          <a:lstStyle/>
          <a:p>
            <a:r>
              <a:rPr lang="en-US" b="1" dirty="0" smtClean="0">
                <a:latin typeface="Times New Roman" pitchFamily="18" charset="0"/>
                <a:cs typeface="Times New Roman" pitchFamily="18" charset="0"/>
              </a:rPr>
              <a:t>Three views of the </a:t>
            </a:r>
            <a:r>
              <a:rPr lang="en-US" b="1" dirty="0" err="1" smtClean="0">
                <a:latin typeface="Times New Roman" pitchFamily="18" charset="0"/>
                <a:cs typeface="Times New Roman" pitchFamily="18" charset="0"/>
              </a:rPr>
              <a:t>RecA</a:t>
            </a:r>
            <a:r>
              <a:rPr lang="en-US" b="1" dirty="0" smtClean="0">
                <a:latin typeface="Times New Roman" pitchFamily="18" charset="0"/>
                <a:cs typeface="Times New Roman" pitchFamily="18" charset="0"/>
              </a:rPr>
              <a:t> filament </a:t>
            </a:r>
            <a:endParaRPr lang="en-US" b="1"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Picture 3" descr="10_Figure10"/>
          <p:cNvPicPr>
            <a:picLocks noChangeAspect="1" noChangeArrowheads="1"/>
          </p:cNvPicPr>
          <p:nvPr/>
        </p:nvPicPr>
        <p:blipFill>
          <a:blip r:embed="rId2" cstate="print"/>
          <a:srcRect/>
          <a:stretch>
            <a:fillRect/>
          </a:stretch>
        </p:blipFill>
        <p:spPr bwMode="auto">
          <a:xfrm>
            <a:off x="1923993" y="1828800"/>
            <a:ext cx="7220007" cy="2286000"/>
          </a:xfrm>
          <a:prstGeom prst="rect">
            <a:avLst/>
          </a:prstGeom>
          <a:noFill/>
        </p:spPr>
      </p:pic>
      <p:pic>
        <p:nvPicPr>
          <p:cNvPr id="5" name="Picture 3" descr="10_Figure04"/>
          <p:cNvPicPr>
            <a:picLocks noChangeAspect="1" noChangeArrowheads="1"/>
          </p:cNvPicPr>
          <p:nvPr/>
        </p:nvPicPr>
        <p:blipFill>
          <a:blip r:embed="rId3" cstate="print"/>
          <a:srcRect/>
          <a:stretch>
            <a:fillRect/>
          </a:stretch>
        </p:blipFill>
        <p:spPr bwMode="auto">
          <a:xfrm>
            <a:off x="0" y="1371600"/>
            <a:ext cx="2151492" cy="4724400"/>
          </a:xfrm>
          <a:prstGeom prst="rect">
            <a:avLst/>
          </a:prstGeom>
          <a:noFill/>
        </p:spPr>
      </p:pic>
      <p:sp>
        <p:nvSpPr>
          <p:cNvPr id="6" name="TextBox 5"/>
          <p:cNvSpPr txBox="1"/>
          <p:nvPr/>
        </p:nvSpPr>
        <p:spPr>
          <a:xfrm>
            <a:off x="2819400" y="685800"/>
            <a:ext cx="4419600" cy="457200"/>
          </a:xfrm>
          <a:prstGeom prst="rect">
            <a:avLst/>
          </a:prstGeom>
          <a:noFill/>
        </p:spPr>
        <p:txBody>
          <a:bodyPr wrap="square" rtlCol="0">
            <a:spAutoFit/>
          </a:bodyPr>
          <a:lstStyle/>
          <a:p>
            <a:r>
              <a:rPr lang="en-US" b="1" dirty="0" smtClean="0">
                <a:latin typeface="Times New Roman" pitchFamily="18" charset="0"/>
                <a:cs typeface="Times New Roman" pitchFamily="18" charset="0"/>
              </a:rPr>
              <a:t>Polarity of </a:t>
            </a:r>
            <a:r>
              <a:rPr lang="en-US" b="1" dirty="0" err="1" smtClean="0">
                <a:latin typeface="Times New Roman" pitchFamily="18" charset="0"/>
                <a:cs typeface="Times New Roman" pitchFamily="18" charset="0"/>
              </a:rPr>
              <a:t>RecA</a:t>
            </a:r>
            <a:r>
              <a:rPr lang="en-US" b="1" dirty="0" smtClean="0">
                <a:latin typeface="Times New Roman" pitchFamily="18" charset="0"/>
                <a:cs typeface="Times New Roman" pitchFamily="18" charset="0"/>
              </a:rPr>
              <a:t> assembly</a:t>
            </a:r>
            <a:endParaRPr lang="en-US" b="1"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7" name="Picture 3" descr="10_Figure11"/>
          <p:cNvPicPr>
            <a:picLocks noChangeAspect="1" noChangeArrowheads="1"/>
          </p:cNvPicPr>
          <p:nvPr/>
        </p:nvPicPr>
        <p:blipFill>
          <a:blip r:embed="rId2" cstate="print"/>
          <a:srcRect/>
          <a:stretch>
            <a:fillRect/>
          </a:stretch>
        </p:blipFill>
        <p:spPr bwMode="auto">
          <a:xfrm>
            <a:off x="3886200" y="609600"/>
            <a:ext cx="4572000" cy="6074521"/>
          </a:xfrm>
          <a:prstGeom prst="rect">
            <a:avLst/>
          </a:prstGeom>
          <a:noFill/>
        </p:spPr>
      </p:pic>
      <p:sp>
        <p:nvSpPr>
          <p:cNvPr id="5" name="TextBox 4"/>
          <p:cNvSpPr txBox="1"/>
          <p:nvPr/>
        </p:nvSpPr>
        <p:spPr>
          <a:xfrm>
            <a:off x="0" y="0"/>
            <a:ext cx="9144000" cy="954107"/>
          </a:xfrm>
          <a:prstGeom prst="rect">
            <a:avLst/>
          </a:prstGeom>
          <a:noFill/>
        </p:spPr>
        <p:txBody>
          <a:bodyPr wrap="square" rtlCol="0">
            <a:spAutoFit/>
          </a:bodyPr>
          <a:lstStyle/>
          <a:p>
            <a:r>
              <a:rPr lang="en-US" sz="2800" b="1" dirty="0" smtClean="0">
                <a:solidFill>
                  <a:schemeClr val="accent2"/>
                </a:solidFill>
                <a:latin typeface="Times New Roman" pitchFamily="18" charset="0"/>
                <a:cs typeface="Times New Roman" pitchFamily="18" charset="0"/>
              </a:rPr>
              <a:t>Newly based-paired partners are established within </a:t>
            </a:r>
            <a:r>
              <a:rPr lang="en-US" sz="2800" b="1" dirty="0" err="1" smtClean="0">
                <a:solidFill>
                  <a:schemeClr val="accent2"/>
                </a:solidFill>
                <a:latin typeface="Times New Roman" pitchFamily="18" charset="0"/>
                <a:cs typeface="Times New Roman" pitchFamily="18" charset="0"/>
              </a:rPr>
              <a:t>RecA</a:t>
            </a:r>
            <a:r>
              <a:rPr lang="en-US" sz="2800" b="1" dirty="0" smtClean="0">
                <a:solidFill>
                  <a:schemeClr val="accent2"/>
                </a:solidFill>
                <a:latin typeface="Times New Roman" pitchFamily="18" charset="0"/>
                <a:cs typeface="Times New Roman" pitchFamily="18" charset="0"/>
              </a:rPr>
              <a:t> filament</a:t>
            </a:r>
            <a:endParaRPr lang="en-US" sz="2800" b="1" dirty="0">
              <a:solidFill>
                <a:schemeClr val="accent2"/>
              </a:solidFill>
              <a:latin typeface="Times New Roman" pitchFamily="18" charset="0"/>
              <a:cs typeface="Times New Roman" pitchFamily="18" charset="0"/>
            </a:endParaRPr>
          </a:p>
        </p:txBody>
      </p:sp>
      <p:pic>
        <p:nvPicPr>
          <p:cNvPr id="6" name="Picture 3"/>
          <p:cNvPicPr>
            <a:picLocks noChangeAspect="1" noChangeArrowheads="1"/>
          </p:cNvPicPr>
          <p:nvPr/>
        </p:nvPicPr>
        <p:blipFill>
          <a:blip r:embed="rId3" cstate="print"/>
          <a:srcRect/>
          <a:stretch>
            <a:fillRect/>
          </a:stretch>
        </p:blipFill>
        <p:spPr bwMode="auto">
          <a:xfrm>
            <a:off x="0" y="2286000"/>
            <a:ext cx="3810000" cy="2163763"/>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1" name="Picture 3" descr="10_Figure12"/>
          <p:cNvPicPr>
            <a:picLocks noChangeAspect="1" noChangeArrowheads="1"/>
          </p:cNvPicPr>
          <p:nvPr/>
        </p:nvPicPr>
        <p:blipFill>
          <a:blip r:embed="rId2" cstate="print"/>
          <a:srcRect/>
          <a:stretch>
            <a:fillRect/>
          </a:stretch>
        </p:blipFill>
        <p:spPr bwMode="auto">
          <a:xfrm>
            <a:off x="381000" y="1219200"/>
            <a:ext cx="7924800" cy="5272899"/>
          </a:xfrm>
          <a:prstGeom prst="rect">
            <a:avLst/>
          </a:prstGeom>
          <a:noFill/>
        </p:spPr>
      </p:pic>
      <p:sp>
        <p:nvSpPr>
          <p:cNvPr id="5" name="TextBox 4"/>
          <p:cNvSpPr txBox="1"/>
          <p:nvPr/>
        </p:nvSpPr>
        <p:spPr>
          <a:xfrm>
            <a:off x="0" y="0"/>
            <a:ext cx="8839200" cy="523220"/>
          </a:xfrm>
          <a:prstGeom prst="rect">
            <a:avLst/>
          </a:prstGeom>
          <a:noFill/>
        </p:spPr>
        <p:txBody>
          <a:bodyPr wrap="square" rtlCol="0">
            <a:spAutoFit/>
          </a:bodyPr>
          <a:lstStyle/>
          <a:p>
            <a:r>
              <a:rPr lang="en-US" sz="2800" b="1" dirty="0" err="1" smtClean="0">
                <a:solidFill>
                  <a:schemeClr val="accent2"/>
                </a:solidFill>
                <a:latin typeface="Times New Roman" pitchFamily="18" charset="0"/>
                <a:cs typeface="Times New Roman" pitchFamily="18" charset="0"/>
              </a:rPr>
              <a:t>RecA</a:t>
            </a:r>
            <a:r>
              <a:rPr lang="en-US" sz="2800" b="1" dirty="0" smtClean="0">
                <a:solidFill>
                  <a:schemeClr val="accent2"/>
                </a:solidFill>
                <a:latin typeface="Times New Roman" pitchFamily="18" charset="0"/>
                <a:cs typeface="Times New Roman" pitchFamily="18" charset="0"/>
              </a:rPr>
              <a:t> </a:t>
            </a:r>
            <a:r>
              <a:rPr lang="en-US" sz="2800" b="1" dirty="0" err="1" smtClean="0">
                <a:solidFill>
                  <a:schemeClr val="accent2"/>
                </a:solidFill>
                <a:latin typeface="Times New Roman" pitchFamily="18" charset="0"/>
                <a:cs typeface="Times New Roman" pitchFamily="18" charset="0"/>
              </a:rPr>
              <a:t>homologs</a:t>
            </a:r>
            <a:r>
              <a:rPr lang="en-US" sz="2800" b="1" dirty="0" smtClean="0">
                <a:solidFill>
                  <a:schemeClr val="accent2"/>
                </a:solidFill>
                <a:latin typeface="Times New Roman" pitchFamily="18" charset="0"/>
                <a:cs typeface="Times New Roman" pitchFamily="18" charset="0"/>
              </a:rPr>
              <a:t> are present in all organism</a:t>
            </a:r>
            <a:endParaRPr lang="en-US" sz="2800" b="1" dirty="0">
              <a:solidFill>
                <a:schemeClr val="accent2"/>
              </a:solidFill>
              <a:latin typeface="Times New Roman" pitchFamily="18" charset="0"/>
              <a:cs typeface="Times New Roman" pitchFamily="18" charset="0"/>
            </a:endParaRPr>
          </a:p>
        </p:txBody>
      </p:sp>
      <p:sp>
        <p:nvSpPr>
          <p:cNvPr id="6" name="TextBox 5"/>
          <p:cNvSpPr txBox="1"/>
          <p:nvPr/>
        </p:nvSpPr>
        <p:spPr>
          <a:xfrm>
            <a:off x="1752600" y="685800"/>
            <a:ext cx="2362200" cy="461665"/>
          </a:xfrm>
          <a:prstGeom prst="rect">
            <a:avLst/>
          </a:prstGeom>
          <a:noFill/>
        </p:spPr>
        <p:txBody>
          <a:bodyPr wrap="square" rtlCol="0">
            <a:spAutoFit/>
          </a:bodyPr>
          <a:lstStyle/>
          <a:p>
            <a:r>
              <a:rPr lang="en-US" dirty="0" smtClean="0">
                <a:latin typeface="Times New Roman" pitchFamily="18" charset="0"/>
                <a:cs typeface="Times New Roman" pitchFamily="18" charset="0"/>
              </a:rPr>
              <a:t>Human Rad51</a:t>
            </a:r>
            <a:endParaRPr lang="en-US" dirty="0">
              <a:latin typeface="Times New Roman" pitchFamily="18" charset="0"/>
              <a:cs typeface="Times New Roman" pitchFamily="18" charset="0"/>
            </a:endParaRPr>
          </a:p>
        </p:txBody>
      </p:sp>
      <p:sp>
        <p:nvSpPr>
          <p:cNvPr id="7" name="TextBox 6"/>
          <p:cNvSpPr txBox="1"/>
          <p:nvPr/>
        </p:nvSpPr>
        <p:spPr>
          <a:xfrm>
            <a:off x="6781800" y="685800"/>
            <a:ext cx="914400" cy="461665"/>
          </a:xfrm>
          <a:prstGeom prst="rect">
            <a:avLst/>
          </a:prstGeom>
          <a:noFill/>
        </p:spPr>
        <p:txBody>
          <a:bodyPr wrap="square" rtlCol="0">
            <a:spAutoFit/>
          </a:bodyPr>
          <a:lstStyle/>
          <a:p>
            <a:r>
              <a:rPr lang="en-US" dirty="0" err="1" smtClean="0">
                <a:latin typeface="Times New Roman" pitchFamily="18" charset="0"/>
                <a:cs typeface="Times New Roman" pitchFamily="18" charset="0"/>
              </a:rPr>
              <a:t>RecA</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8" name="TextBox 7"/>
          <p:cNvSpPr txBox="1"/>
          <p:nvPr/>
        </p:nvSpPr>
        <p:spPr>
          <a:xfrm>
            <a:off x="6019800" y="6248400"/>
            <a:ext cx="3124200" cy="461665"/>
          </a:xfrm>
          <a:prstGeom prst="rect">
            <a:avLst/>
          </a:prstGeom>
          <a:noFill/>
        </p:spPr>
        <p:txBody>
          <a:bodyPr wrap="square" rtlCol="0">
            <a:spAutoFit/>
          </a:bodyPr>
          <a:lstStyle/>
          <a:p>
            <a:r>
              <a:rPr lang="en-US" dirty="0" err="1" smtClean="0">
                <a:latin typeface="Times New Roman" pitchFamily="18" charset="0"/>
                <a:cs typeface="Times New Roman" pitchFamily="18" charset="0"/>
              </a:rPr>
              <a:t>Rad</a:t>
            </a:r>
            <a:r>
              <a:rPr lang="en-US" dirty="0" smtClean="0">
                <a:latin typeface="Times New Roman" pitchFamily="18" charset="0"/>
                <a:cs typeface="Times New Roman" pitchFamily="18" charset="0"/>
              </a:rPr>
              <a:t> A of </a:t>
            </a:r>
            <a:r>
              <a:rPr lang="en-US" dirty="0" err="1" smtClean="0">
                <a:latin typeface="Times New Roman" pitchFamily="18" charset="0"/>
                <a:cs typeface="Times New Roman" pitchFamily="18" charset="0"/>
              </a:rPr>
              <a:t>Archaea</a:t>
            </a:r>
            <a:endParaRPr lang="en-US"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954107"/>
          </a:xfrm>
          <a:prstGeom prst="rect">
            <a:avLst/>
          </a:prstGeom>
          <a:noFill/>
        </p:spPr>
        <p:txBody>
          <a:bodyPr wrap="square" rtlCol="0">
            <a:spAutoFit/>
          </a:bodyPr>
          <a:lstStyle/>
          <a:p>
            <a:r>
              <a:rPr lang="en-US" sz="2800" b="1" dirty="0" smtClean="0">
                <a:solidFill>
                  <a:schemeClr val="accent2"/>
                </a:solidFill>
                <a:latin typeface="Times New Roman" pitchFamily="18" charset="0"/>
                <a:cs typeface="Times New Roman" pitchFamily="18" charset="0"/>
              </a:rPr>
              <a:t>The </a:t>
            </a:r>
            <a:r>
              <a:rPr lang="en-US" sz="2800" b="1" dirty="0" err="1" smtClean="0">
                <a:solidFill>
                  <a:schemeClr val="accent2"/>
                </a:solidFill>
                <a:latin typeface="Times New Roman" pitchFamily="18" charset="0"/>
                <a:cs typeface="Times New Roman" pitchFamily="18" charset="0"/>
              </a:rPr>
              <a:t>RuvAB</a:t>
            </a:r>
            <a:r>
              <a:rPr lang="en-US" sz="2800" b="1" dirty="0" smtClean="0">
                <a:solidFill>
                  <a:schemeClr val="accent2"/>
                </a:solidFill>
                <a:latin typeface="Times New Roman" pitchFamily="18" charset="0"/>
                <a:cs typeface="Times New Roman" pitchFamily="18" charset="0"/>
              </a:rPr>
              <a:t> complex specifically recognizes Holliday junctions and promote branch migration</a:t>
            </a:r>
            <a:endParaRPr lang="en-US" sz="2800" b="1" dirty="0">
              <a:solidFill>
                <a:schemeClr val="accent2"/>
              </a:solidFill>
              <a:latin typeface="Times New Roman" pitchFamily="18" charset="0"/>
              <a:cs typeface="Times New Roman" pitchFamily="18" charset="0"/>
            </a:endParaRPr>
          </a:p>
        </p:txBody>
      </p:sp>
      <p:pic>
        <p:nvPicPr>
          <p:cNvPr id="4" name="Picture 4" descr="figure 5-59"/>
          <p:cNvPicPr>
            <a:picLocks noChangeAspect="1" noChangeArrowheads="1"/>
          </p:cNvPicPr>
          <p:nvPr/>
        </p:nvPicPr>
        <p:blipFill>
          <a:blip r:embed="rId3" cstate="print"/>
          <a:srcRect/>
          <a:stretch>
            <a:fillRect/>
          </a:stretch>
        </p:blipFill>
        <p:spPr bwMode="auto">
          <a:xfrm>
            <a:off x="228600" y="1066800"/>
            <a:ext cx="4444152" cy="5556250"/>
          </a:xfrm>
          <a:prstGeom prst="rect">
            <a:avLst/>
          </a:prstGeom>
          <a:noFill/>
        </p:spPr>
      </p:pic>
      <p:pic>
        <p:nvPicPr>
          <p:cNvPr id="5" name="Picture 3"/>
          <p:cNvPicPr>
            <a:picLocks noChangeAspect="1" noChangeArrowheads="1"/>
          </p:cNvPicPr>
          <p:nvPr/>
        </p:nvPicPr>
        <p:blipFill>
          <a:blip r:embed="rId4" cstate="print"/>
          <a:srcRect/>
          <a:stretch>
            <a:fillRect/>
          </a:stretch>
        </p:blipFill>
        <p:spPr bwMode="auto">
          <a:xfrm>
            <a:off x="4267200" y="1981200"/>
            <a:ext cx="3962400" cy="2309813"/>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0_Figure01"/>
          <p:cNvPicPr>
            <a:picLocks noChangeAspect="1" noChangeArrowheads="1"/>
          </p:cNvPicPr>
          <p:nvPr/>
        </p:nvPicPr>
        <p:blipFill>
          <a:blip r:embed="rId2" cstate="print"/>
          <a:srcRect/>
          <a:stretch>
            <a:fillRect/>
          </a:stretch>
        </p:blipFill>
        <p:spPr bwMode="auto">
          <a:xfrm>
            <a:off x="2667000" y="1758933"/>
            <a:ext cx="6019800" cy="5099067"/>
          </a:xfrm>
          <a:prstGeom prst="rect">
            <a:avLst/>
          </a:prstGeom>
          <a:noFill/>
        </p:spPr>
      </p:pic>
      <p:sp>
        <p:nvSpPr>
          <p:cNvPr id="3" name="TextBox 2"/>
          <p:cNvSpPr txBox="1"/>
          <p:nvPr/>
        </p:nvSpPr>
        <p:spPr>
          <a:xfrm>
            <a:off x="0" y="0"/>
            <a:ext cx="9144000" cy="1200329"/>
          </a:xfrm>
          <a:prstGeom prst="rect">
            <a:avLst/>
          </a:prstGeom>
          <a:noFill/>
        </p:spPr>
        <p:txBody>
          <a:bodyPr wrap="square" rtlCol="0">
            <a:spAutoFit/>
          </a:bodyPr>
          <a:lstStyle/>
          <a:p>
            <a:r>
              <a:rPr lang="en-US" sz="3600" b="1" dirty="0" smtClean="0">
                <a:solidFill>
                  <a:srgbClr val="FF0000"/>
                </a:solidFill>
                <a:latin typeface="Times New Roman" pitchFamily="18" charset="0"/>
                <a:cs typeface="Times New Roman" pitchFamily="18" charset="0"/>
              </a:rPr>
              <a:t>Homologous Recombination at the Molecular Level</a:t>
            </a:r>
            <a:endParaRPr lang="en-US" sz="3600" b="1" dirty="0">
              <a:solidFill>
                <a:srgbClr val="FF0000"/>
              </a:solidFill>
              <a:latin typeface="Times New Roman" pitchFamily="18" charset="0"/>
              <a:cs typeface="Times New Roman" pitchFamily="18" charset="0"/>
            </a:endParaRPr>
          </a:p>
        </p:txBody>
      </p:sp>
      <p:sp>
        <p:nvSpPr>
          <p:cNvPr id="4" name="TextBox 3"/>
          <p:cNvSpPr txBox="1"/>
          <p:nvPr/>
        </p:nvSpPr>
        <p:spPr>
          <a:xfrm>
            <a:off x="0" y="1143000"/>
            <a:ext cx="9144000" cy="1077218"/>
          </a:xfrm>
          <a:prstGeom prst="rect">
            <a:avLst/>
          </a:prstGeom>
          <a:noFill/>
        </p:spPr>
        <p:txBody>
          <a:bodyPr wrap="square" rtlCol="0">
            <a:spAutoFit/>
          </a:bodyPr>
          <a:lstStyle/>
          <a:p>
            <a:r>
              <a:rPr lang="en-US" sz="3200" b="1" dirty="0" smtClean="0">
                <a:solidFill>
                  <a:srgbClr val="FF0000"/>
                </a:solidFill>
                <a:latin typeface="Times New Roman" pitchFamily="18" charset="0"/>
                <a:cs typeface="Times New Roman" pitchFamily="18" charset="0"/>
              </a:rPr>
              <a:t>DNA BREAKS ARE COMMON AND INITIATE RECOMBINATION</a:t>
            </a:r>
            <a:endParaRPr lang="en-US" sz="3200" b="1" dirty="0">
              <a:solidFill>
                <a:srgbClr val="FF0000"/>
              </a:solidFill>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6" name="Picture 4" descr="figure 5-58"/>
          <p:cNvPicPr>
            <a:picLocks noChangeAspect="1" noChangeArrowheads="1"/>
          </p:cNvPicPr>
          <p:nvPr/>
        </p:nvPicPr>
        <p:blipFill>
          <a:blip r:embed="rId3" cstate="print"/>
          <a:srcRect/>
          <a:stretch>
            <a:fillRect/>
          </a:stretch>
        </p:blipFill>
        <p:spPr bwMode="auto">
          <a:xfrm>
            <a:off x="838200" y="1752600"/>
            <a:ext cx="7848600" cy="4826000"/>
          </a:xfrm>
          <a:prstGeom prst="rect">
            <a:avLst/>
          </a:prstGeom>
          <a:noFill/>
        </p:spPr>
      </p:pic>
      <p:sp>
        <p:nvSpPr>
          <p:cNvPr id="100357" name="Text Box 5"/>
          <p:cNvSpPr txBox="1">
            <a:spLocks noChangeArrowheads="1"/>
          </p:cNvSpPr>
          <p:nvPr/>
        </p:nvSpPr>
        <p:spPr bwMode="auto">
          <a:xfrm>
            <a:off x="228600" y="304800"/>
            <a:ext cx="8534400" cy="830997"/>
          </a:xfrm>
          <a:prstGeom prst="rect">
            <a:avLst/>
          </a:prstGeom>
          <a:noFill/>
          <a:ln w="9525">
            <a:noFill/>
            <a:miter lim="800000"/>
            <a:headEnd/>
            <a:tailEnd/>
          </a:ln>
          <a:effectLst/>
        </p:spPr>
        <p:txBody>
          <a:bodyPr>
            <a:spAutoFit/>
          </a:bodyPr>
          <a:lstStyle/>
          <a:p>
            <a:pPr>
              <a:spcBef>
                <a:spcPct val="50000"/>
              </a:spcBef>
            </a:pPr>
            <a:r>
              <a:rPr lang="en-US" sz="2400" b="1" dirty="0">
                <a:latin typeface="Times New Roman" pitchFamily="18" charset="0"/>
                <a:cs typeface="Times New Roman" pitchFamily="18" charset="0"/>
              </a:rPr>
              <a:t>Branch migration can either enlarge </a:t>
            </a:r>
            <a:r>
              <a:rPr lang="en-US" sz="2400" b="1" dirty="0" err="1">
                <a:latin typeface="Times New Roman" pitchFamily="18" charset="0"/>
                <a:cs typeface="Times New Roman" pitchFamily="18" charset="0"/>
              </a:rPr>
              <a:t>heteroduplex</a:t>
            </a:r>
            <a:r>
              <a:rPr lang="en-US" sz="2400" b="1" dirty="0">
                <a:latin typeface="Times New Roman" pitchFamily="18" charset="0"/>
                <a:cs typeface="Times New Roman" pitchFamily="18" charset="0"/>
              </a:rPr>
              <a:t> regions or release newly synthesized DNA as a single strand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7" name="Picture 3" descr="10_Figure13"/>
          <p:cNvPicPr>
            <a:picLocks noChangeAspect="1" noChangeArrowheads="1"/>
          </p:cNvPicPr>
          <p:nvPr/>
        </p:nvPicPr>
        <p:blipFill>
          <a:blip r:embed="rId2" cstate="print"/>
          <a:srcRect/>
          <a:stretch>
            <a:fillRect/>
          </a:stretch>
        </p:blipFill>
        <p:spPr bwMode="auto">
          <a:xfrm>
            <a:off x="2743200" y="1066800"/>
            <a:ext cx="6113568" cy="3200400"/>
          </a:xfrm>
          <a:prstGeom prst="rect">
            <a:avLst/>
          </a:prstGeom>
          <a:noFill/>
        </p:spPr>
      </p:pic>
      <p:sp>
        <p:nvSpPr>
          <p:cNvPr id="5" name="TextBox 4"/>
          <p:cNvSpPr txBox="1"/>
          <p:nvPr/>
        </p:nvSpPr>
        <p:spPr>
          <a:xfrm>
            <a:off x="0" y="228601"/>
            <a:ext cx="9144000" cy="461665"/>
          </a:xfrm>
          <a:prstGeom prst="rect">
            <a:avLst/>
          </a:prstGeom>
          <a:noFill/>
        </p:spPr>
        <p:txBody>
          <a:bodyPr wrap="square" rtlCol="0">
            <a:spAutoFit/>
          </a:bodyPr>
          <a:lstStyle/>
          <a:p>
            <a:r>
              <a:rPr lang="en-US" b="1" dirty="0" smtClean="0">
                <a:latin typeface="Times New Roman" pitchFamily="18" charset="0"/>
                <a:cs typeface="Times New Roman" pitchFamily="18" charset="0"/>
              </a:rPr>
              <a:t>Structure of </a:t>
            </a:r>
            <a:r>
              <a:rPr lang="en-US" b="1" dirty="0" err="1" smtClean="0">
                <a:latin typeface="Times New Roman" pitchFamily="18" charset="0"/>
                <a:cs typeface="Times New Roman" pitchFamily="18" charset="0"/>
              </a:rPr>
              <a:t>RuvA</a:t>
            </a:r>
            <a:r>
              <a:rPr lang="en-US" b="1" dirty="0" smtClean="0">
                <a:latin typeface="Times New Roman" pitchFamily="18" charset="0"/>
                <a:cs typeface="Times New Roman" pitchFamily="18" charset="0"/>
              </a:rPr>
              <a:t> and model of </a:t>
            </a:r>
            <a:r>
              <a:rPr lang="en-US" b="1" dirty="0" err="1" smtClean="0">
                <a:latin typeface="Times New Roman" pitchFamily="18" charset="0"/>
                <a:cs typeface="Times New Roman" pitchFamily="18" charset="0"/>
              </a:rPr>
              <a:t>RuvAB</a:t>
            </a:r>
            <a:r>
              <a:rPr lang="en-US" b="1" dirty="0" smtClean="0">
                <a:latin typeface="Times New Roman" pitchFamily="18" charset="0"/>
                <a:cs typeface="Times New Roman" pitchFamily="18" charset="0"/>
              </a:rPr>
              <a:t> bound to Holliday junction</a:t>
            </a:r>
            <a:endParaRPr lang="en-US" b="1" dirty="0">
              <a:latin typeface="Times New Roman" pitchFamily="18" charset="0"/>
              <a:cs typeface="Times New Roman" pitchFamily="18" charset="0"/>
            </a:endParaRPr>
          </a:p>
        </p:txBody>
      </p:sp>
      <p:pic>
        <p:nvPicPr>
          <p:cNvPr id="4" name="Picture 3" descr="10_Figure04"/>
          <p:cNvPicPr>
            <a:picLocks noChangeAspect="1" noChangeArrowheads="1"/>
          </p:cNvPicPr>
          <p:nvPr/>
        </p:nvPicPr>
        <p:blipFill>
          <a:blip r:embed="rId3" cstate="print"/>
          <a:srcRect/>
          <a:stretch>
            <a:fillRect/>
          </a:stretch>
        </p:blipFill>
        <p:spPr bwMode="auto">
          <a:xfrm>
            <a:off x="457200" y="1295400"/>
            <a:ext cx="2151492" cy="47244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0" y="4543425"/>
            <a:ext cx="9144000" cy="2378075"/>
          </a:xfrm>
          <a:prstGeom prst="rect">
            <a:avLst/>
          </a:prstGeom>
          <a:noFill/>
          <a:ln w="9525">
            <a:noFill/>
            <a:miter lim="800000"/>
            <a:headEnd/>
            <a:tailEnd/>
          </a:ln>
          <a:effectLst/>
        </p:spPr>
        <p:txBody>
          <a:bodyPr>
            <a:spAutoFit/>
          </a:bodyPr>
          <a:lstStyle/>
          <a:p>
            <a:pPr>
              <a:spcBef>
                <a:spcPct val="50000"/>
              </a:spcBef>
            </a:pPr>
            <a:r>
              <a:rPr lang="en-US" sz="2000" b="1">
                <a:latin typeface="Times New Roman" pitchFamily="18" charset="0"/>
              </a:rPr>
              <a:t>Enzyme-catalyzed double branch migration at a Holliday junction.</a:t>
            </a:r>
            <a:endParaRPr lang="en-US" sz="2000">
              <a:latin typeface="Times New Roman" pitchFamily="18" charset="0"/>
            </a:endParaRPr>
          </a:p>
          <a:p>
            <a:pPr>
              <a:spcBef>
                <a:spcPct val="50000"/>
              </a:spcBef>
            </a:pPr>
            <a:r>
              <a:rPr lang="en-US" sz="2000">
                <a:latin typeface="Times New Roman" pitchFamily="18" charset="0"/>
              </a:rPr>
              <a:t>In </a:t>
            </a:r>
            <a:r>
              <a:rPr lang="en-US" sz="2000" i="1">
                <a:latin typeface="Times New Roman" pitchFamily="18" charset="0"/>
              </a:rPr>
              <a:t>E. coli</a:t>
            </a:r>
            <a:r>
              <a:rPr lang="en-US" sz="2000">
                <a:latin typeface="Times New Roman" pitchFamily="18" charset="0"/>
              </a:rPr>
              <a:t>, a tetramer of the RuvA protein </a:t>
            </a:r>
            <a:r>
              <a:rPr lang="en-US" sz="2000" i="1">
                <a:latin typeface="Times New Roman" pitchFamily="18" charset="0"/>
              </a:rPr>
              <a:t>(green)</a:t>
            </a:r>
            <a:r>
              <a:rPr lang="en-US" sz="2000">
                <a:latin typeface="Times New Roman" pitchFamily="18" charset="0"/>
              </a:rPr>
              <a:t> and two hexamers of the RuvB protein </a:t>
            </a:r>
            <a:r>
              <a:rPr lang="en-US" sz="2000" i="1">
                <a:latin typeface="Times New Roman" pitchFamily="18" charset="0"/>
              </a:rPr>
              <a:t>(pale gray)</a:t>
            </a:r>
            <a:r>
              <a:rPr lang="en-US" sz="2000">
                <a:latin typeface="Times New Roman" pitchFamily="18" charset="0"/>
              </a:rPr>
              <a:t> bind to the open form of the junction. The RuvB protein uses the energy of ATP hydrolysis to move the crossover point rapidly along the paired DNA helices, extending the heteroduplex region as shown. There is evidence that similar proteins perform this function in vertebrate cells. (Image courtesy of P. Artymiuk; modified from S.C. West, </a:t>
            </a:r>
            <a:r>
              <a:rPr lang="en-US" sz="2000" i="1">
                <a:latin typeface="Times New Roman" pitchFamily="18" charset="0"/>
              </a:rPr>
              <a:t>Cell</a:t>
            </a:r>
            <a:r>
              <a:rPr lang="en-US" sz="2000">
                <a:latin typeface="Times New Roman" pitchFamily="18" charset="0"/>
              </a:rPr>
              <a:t> 94:699–701, 1998.) </a:t>
            </a:r>
          </a:p>
        </p:txBody>
      </p:sp>
      <p:pic>
        <p:nvPicPr>
          <p:cNvPr id="31747" name="Picture 3" descr="5"/>
          <p:cNvPicPr>
            <a:picLocks noChangeAspect="1" noChangeArrowheads="1"/>
          </p:cNvPicPr>
          <p:nvPr/>
        </p:nvPicPr>
        <p:blipFill>
          <a:blip r:embed="rId3" cstate="print"/>
          <a:srcRect/>
          <a:stretch>
            <a:fillRect/>
          </a:stretch>
        </p:blipFill>
        <p:spPr bwMode="auto">
          <a:xfrm>
            <a:off x="1022350" y="0"/>
            <a:ext cx="6583363" cy="4314825"/>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954107"/>
          </a:xfrm>
          <a:prstGeom prst="rect">
            <a:avLst/>
          </a:prstGeom>
          <a:noFill/>
        </p:spPr>
        <p:txBody>
          <a:bodyPr wrap="square" rtlCol="0">
            <a:spAutoFit/>
          </a:bodyPr>
          <a:lstStyle/>
          <a:p>
            <a:r>
              <a:rPr lang="en-US" sz="2800" b="1" dirty="0" err="1" smtClean="0">
                <a:solidFill>
                  <a:schemeClr val="accent2"/>
                </a:solidFill>
                <a:latin typeface="Times New Roman" pitchFamily="18" charset="0"/>
                <a:cs typeface="Times New Roman" pitchFamily="18" charset="0"/>
              </a:rPr>
              <a:t>RuvC</a:t>
            </a:r>
            <a:r>
              <a:rPr lang="en-US" sz="2800" b="1" dirty="0" smtClean="0">
                <a:solidFill>
                  <a:schemeClr val="accent2"/>
                </a:solidFill>
                <a:latin typeface="Times New Roman" pitchFamily="18" charset="0"/>
                <a:cs typeface="Times New Roman" pitchFamily="18" charset="0"/>
              </a:rPr>
              <a:t> cleaves specific strands at the Holliday junction to finish recombination</a:t>
            </a:r>
            <a:endParaRPr lang="en-US" sz="2800" b="1" dirty="0">
              <a:solidFill>
                <a:schemeClr val="accent2"/>
              </a:solidFill>
              <a:latin typeface="Times New Roman" pitchFamily="18" charset="0"/>
              <a:cs typeface="Times New Roman" pitchFamily="18" charset="0"/>
            </a:endParaRPr>
          </a:p>
        </p:txBody>
      </p:sp>
      <p:pic>
        <p:nvPicPr>
          <p:cNvPr id="5" name="Picture 4" descr="figure 5-59"/>
          <p:cNvPicPr>
            <a:picLocks noChangeAspect="1" noChangeArrowheads="1"/>
          </p:cNvPicPr>
          <p:nvPr/>
        </p:nvPicPr>
        <p:blipFill>
          <a:blip r:embed="rId3" cstate="print"/>
          <a:srcRect/>
          <a:stretch>
            <a:fillRect/>
          </a:stretch>
        </p:blipFill>
        <p:spPr bwMode="auto">
          <a:xfrm>
            <a:off x="228600" y="1066800"/>
            <a:ext cx="4444152" cy="555625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9" name="Picture 3" descr="10_Figure14"/>
          <p:cNvPicPr>
            <a:picLocks noChangeAspect="1" noChangeArrowheads="1"/>
          </p:cNvPicPr>
          <p:nvPr/>
        </p:nvPicPr>
        <p:blipFill>
          <a:blip r:embed="rId2" cstate="print"/>
          <a:srcRect/>
          <a:stretch>
            <a:fillRect/>
          </a:stretch>
        </p:blipFill>
        <p:spPr bwMode="auto">
          <a:xfrm>
            <a:off x="296863" y="1316038"/>
            <a:ext cx="8548687" cy="4224337"/>
          </a:xfrm>
          <a:prstGeom prst="rect">
            <a:avLst/>
          </a:prstGeom>
          <a:noFill/>
        </p:spPr>
      </p:pic>
      <p:sp>
        <p:nvSpPr>
          <p:cNvPr id="6" name="TextBox 5"/>
          <p:cNvSpPr txBox="1"/>
          <p:nvPr/>
        </p:nvSpPr>
        <p:spPr>
          <a:xfrm>
            <a:off x="0" y="228601"/>
            <a:ext cx="9144000" cy="830997"/>
          </a:xfrm>
          <a:prstGeom prst="rect">
            <a:avLst/>
          </a:prstGeom>
          <a:noFill/>
        </p:spPr>
        <p:txBody>
          <a:bodyPr wrap="square" rtlCol="0">
            <a:spAutoFit/>
          </a:bodyPr>
          <a:lstStyle/>
          <a:p>
            <a:r>
              <a:rPr lang="en-US" b="1" dirty="0" smtClean="0">
                <a:latin typeface="Times New Roman" pitchFamily="18" charset="0"/>
                <a:cs typeface="Times New Roman" pitchFamily="18" charset="0"/>
              </a:rPr>
              <a:t>Structure of </a:t>
            </a:r>
            <a:r>
              <a:rPr lang="en-US" b="1" dirty="0" err="1" smtClean="0">
                <a:latin typeface="Times New Roman" pitchFamily="18" charset="0"/>
                <a:cs typeface="Times New Roman" pitchFamily="18" charset="0"/>
              </a:rPr>
              <a:t>RuvC</a:t>
            </a:r>
            <a:r>
              <a:rPr lang="en-US" b="1" dirty="0" smtClean="0">
                <a:latin typeface="Times New Roman" pitchFamily="18" charset="0"/>
                <a:cs typeface="Times New Roman" pitchFamily="18" charset="0"/>
              </a:rPr>
              <a:t> and model of </a:t>
            </a:r>
            <a:r>
              <a:rPr lang="en-US" b="1" dirty="0" err="1" smtClean="0">
                <a:latin typeface="Times New Roman" pitchFamily="18" charset="0"/>
                <a:cs typeface="Times New Roman" pitchFamily="18" charset="0"/>
              </a:rPr>
              <a:t>RuvC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dimer</a:t>
            </a:r>
            <a:r>
              <a:rPr lang="en-US" b="1" dirty="0" smtClean="0">
                <a:latin typeface="Times New Roman" pitchFamily="18" charset="0"/>
                <a:cs typeface="Times New Roman" pitchFamily="18" charset="0"/>
              </a:rPr>
              <a:t> bound to Holliday junction</a:t>
            </a:r>
            <a:endParaRPr lang="en-US" b="1" dirty="0">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figure 5-59"/>
          <p:cNvPicPr>
            <a:picLocks noChangeAspect="1" noChangeArrowheads="1"/>
          </p:cNvPicPr>
          <p:nvPr/>
        </p:nvPicPr>
        <p:blipFill>
          <a:blip r:embed="rId2" cstate="print"/>
          <a:srcRect/>
          <a:stretch>
            <a:fillRect/>
          </a:stretch>
        </p:blipFill>
        <p:spPr bwMode="auto">
          <a:xfrm>
            <a:off x="304800" y="457200"/>
            <a:ext cx="4693025" cy="5867400"/>
          </a:xfrm>
          <a:prstGeom prst="rect">
            <a:avLst/>
          </a:prstGeom>
          <a:noFill/>
        </p:spPr>
      </p:pic>
      <p:sp>
        <p:nvSpPr>
          <p:cNvPr id="4" name="TextBox 3"/>
          <p:cNvSpPr txBox="1"/>
          <p:nvPr/>
        </p:nvSpPr>
        <p:spPr>
          <a:xfrm>
            <a:off x="4876800" y="1143000"/>
            <a:ext cx="2209800" cy="461665"/>
          </a:xfrm>
          <a:prstGeom prst="rect">
            <a:avLst/>
          </a:prstGeom>
          <a:noFill/>
        </p:spPr>
        <p:txBody>
          <a:bodyPr wrap="square" rtlCol="0">
            <a:spAutoFit/>
          </a:bodyPr>
          <a:lstStyle/>
          <a:p>
            <a:r>
              <a:rPr lang="en-US" dirty="0" err="1" smtClean="0">
                <a:latin typeface="Times New Roman" pitchFamily="18" charset="0"/>
                <a:cs typeface="Times New Roman" pitchFamily="18" charset="0"/>
              </a:rPr>
              <a:t>RecBCD</a:t>
            </a:r>
            <a:endParaRPr lang="en-US" dirty="0">
              <a:latin typeface="Times New Roman" pitchFamily="18" charset="0"/>
              <a:cs typeface="Times New Roman" pitchFamily="18" charset="0"/>
            </a:endParaRPr>
          </a:p>
        </p:txBody>
      </p:sp>
      <p:sp>
        <p:nvSpPr>
          <p:cNvPr id="5" name="TextBox 4"/>
          <p:cNvSpPr txBox="1"/>
          <p:nvPr/>
        </p:nvSpPr>
        <p:spPr>
          <a:xfrm>
            <a:off x="4876800" y="2133600"/>
            <a:ext cx="2286000" cy="461665"/>
          </a:xfrm>
          <a:prstGeom prst="rect">
            <a:avLst/>
          </a:prstGeom>
          <a:noFill/>
        </p:spPr>
        <p:txBody>
          <a:bodyPr wrap="square" rtlCol="0">
            <a:spAutoFit/>
          </a:bodyPr>
          <a:lstStyle/>
          <a:p>
            <a:r>
              <a:rPr lang="en-US" dirty="0" err="1" smtClean="0">
                <a:latin typeface="Times New Roman" pitchFamily="18" charset="0"/>
                <a:cs typeface="Times New Roman" pitchFamily="18" charset="0"/>
              </a:rPr>
              <a:t>RecA</a:t>
            </a:r>
            <a:endParaRPr lang="en-US" dirty="0">
              <a:latin typeface="Times New Roman" pitchFamily="18" charset="0"/>
              <a:cs typeface="Times New Roman" pitchFamily="18" charset="0"/>
            </a:endParaRPr>
          </a:p>
        </p:txBody>
      </p:sp>
      <p:sp>
        <p:nvSpPr>
          <p:cNvPr id="6" name="TextBox 5"/>
          <p:cNvSpPr txBox="1"/>
          <p:nvPr/>
        </p:nvSpPr>
        <p:spPr>
          <a:xfrm>
            <a:off x="4876800" y="3200400"/>
            <a:ext cx="2286000" cy="461665"/>
          </a:xfrm>
          <a:prstGeom prst="rect">
            <a:avLst/>
          </a:prstGeom>
          <a:noFill/>
        </p:spPr>
        <p:txBody>
          <a:bodyPr wrap="square" rtlCol="0">
            <a:spAutoFit/>
          </a:bodyPr>
          <a:lstStyle/>
          <a:p>
            <a:r>
              <a:rPr lang="en-US" dirty="0" err="1" smtClean="0">
                <a:latin typeface="Times New Roman" pitchFamily="18" charset="0"/>
                <a:cs typeface="Times New Roman" pitchFamily="18" charset="0"/>
              </a:rPr>
              <a:t>RuvAB</a:t>
            </a:r>
            <a:endParaRPr lang="en-US" dirty="0">
              <a:latin typeface="Times New Roman" pitchFamily="18" charset="0"/>
              <a:cs typeface="Times New Roman" pitchFamily="18" charset="0"/>
            </a:endParaRPr>
          </a:p>
        </p:txBody>
      </p:sp>
      <p:sp>
        <p:nvSpPr>
          <p:cNvPr id="7" name="TextBox 6"/>
          <p:cNvSpPr txBox="1"/>
          <p:nvPr/>
        </p:nvSpPr>
        <p:spPr>
          <a:xfrm>
            <a:off x="4953000" y="3962400"/>
            <a:ext cx="2209800" cy="461665"/>
          </a:xfrm>
          <a:prstGeom prst="rect">
            <a:avLst/>
          </a:prstGeom>
          <a:noFill/>
        </p:spPr>
        <p:txBody>
          <a:bodyPr wrap="square" rtlCol="0">
            <a:spAutoFit/>
          </a:bodyPr>
          <a:lstStyle/>
          <a:p>
            <a:r>
              <a:rPr lang="en-US" dirty="0" err="1" smtClean="0">
                <a:latin typeface="Times New Roman" pitchFamily="18" charset="0"/>
                <a:cs typeface="Times New Roman" pitchFamily="18" charset="0"/>
              </a:rPr>
              <a:t>RuvC</a:t>
            </a:r>
            <a:endParaRPr lang="en-US" dirty="0">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10_UnFigure01"/>
          <p:cNvPicPr>
            <a:picLocks noChangeAspect="1" noChangeArrowheads="1"/>
          </p:cNvPicPr>
          <p:nvPr/>
        </p:nvPicPr>
        <p:blipFill>
          <a:blip r:embed="rId2" cstate="print"/>
          <a:srcRect/>
          <a:stretch>
            <a:fillRect/>
          </a:stretch>
        </p:blipFill>
        <p:spPr bwMode="auto">
          <a:xfrm>
            <a:off x="228600" y="1295400"/>
            <a:ext cx="8548687" cy="4408487"/>
          </a:xfrm>
          <a:prstGeom prst="rect">
            <a:avLst/>
          </a:prstGeom>
          <a:noFill/>
          <a:ln w="9525">
            <a:noFill/>
            <a:miter lim="800000"/>
            <a:headEnd/>
            <a:tailEnd/>
          </a:ln>
        </p:spPr>
      </p:pic>
      <p:sp>
        <p:nvSpPr>
          <p:cNvPr id="3" name="TextBox 2"/>
          <p:cNvSpPr txBox="1"/>
          <p:nvPr/>
        </p:nvSpPr>
        <p:spPr>
          <a:xfrm>
            <a:off x="0" y="304800"/>
            <a:ext cx="8839200" cy="830997"/>
          </a:xfrm>
          <a:prstGeom prst="rect">
            <a:avLst/>
          </a:prstGeom>
          <a:noFill/>
        </p:spPr>
        <p:txBody>
          <a:bodyPr wrap="square" rtlCol="0">
            <a:spAutoFit/>
          </a:bodyPr>
          <a:lstStyle/>
          <a:p>
            <a:r>
              <a:rPr lang="en-US" b="1" dirty="0" smtClean="0">
                <a:solidFill>
                  <a:schemeClr val="accent2"/>
                </a:solidFill>
                <a:latin typeface="Times New Roman" pitchFamily="18" charset="0"/>
                <a:cs typeface="Times New Roman" pitchFamily="18" charset="0"/>
              </a:rPr>
              <a:t>How to resolve a recombination intermediate with two Holliday junctions</a:t>
            </a:r>
            <a:endParaRPr lang="en-US" b="1" dirty="0">
              <a:solidFill>
                <a:schemeClr val="accent2"/>
              </a:solidFill>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1" name="Picture 3" descr="10_Figure15"/>
          <p:cNvPicPr>
            <a:picLocks noChangeAspect="1" noChangeArrowheads="1"/>
          </p:cNvPicPr>
          <p:nvPr/>
        </p:nvPicPr>
        <p:blipFill>
          <a:blip r:embed="rId2" cstate="print"/>
          <a:srcRect/>
          <a:stretch>
            <a:fillRect/>
          </a:stretch>
        </p:blipFill>
        <p:spPr bwMode="auto">
          <a:xfrm>
            <a:off x="5181600" y="273050"/>
            <a:ext cx="3756025" cy="6584950"/>
          </a:xfrm>
          <a:prstGeom prst="rect">
            <a:avLst/>
          </a:prstGeom>
          <a:noFill/>
        </p:spPr>
      </p:pic>
      <p:sp>
        <p:nvSpPr>
          <p:cNvPr id="5" name="TextBox 4"/>
          <p:cNvSpPr txBox="1"/>
          <p:nvPr/>
        </p:nvSpPr>
        <p:spPr>
          <a:xfrm>
            <a:off x="228600" y="0"/>
            <a:ext cx="4648200" cy="1569660"/>
          </a:xfrm>
          <a:prstGeom prst="rect">
            <a:avLst/>
          </a:prstGeom>
          <a:noFill/>
        </p:spPr>
        <p:txBody>
          <a:bodyPr wrap="square" rtlCol="0">
            <a:spAutoFit/>
          </a:bodyPr>
          <a:lstStyle/>
          <a:p>
            <a:r>
              <a:rPr lang="en-US" sz="3200" b="1" dirty="0" smtClean="0">
                <a:solidFill>
                  <a:srgbClr val="FF0000"/>
                </a:solidFill>
                <a:latin typeface="Times New Roman" pitchFamily="18" charset="0"/>
                <a:cs typeface="Times New Roman" pitchFamily="18" charset="0"/>
              </a:rPr>
              <a:t>HOMOLOGOUS RECOMBINATION IN EUKARYOTES</a:t>
            </a:r>
            <a:endParaRPr lang="en-US" sz="3200" b="1" dirty="0">
              <a:solidFill>
                <a:srgbClr val="FF0000"/>
              </a:solidFill>
              <a:latin typeface="Times New Roman" pitchFamily="18" charset="0"/>
              <a:cs typeface="Times New Roman" pitchFamily="18" charset="0"/>
            </a:endParaRPr>
          </a:p>
        </p:txBody>
      </p:sp>
      <p:sp>
        <p:nvSpPr>
          <p:cNvPr id="6" name="TextBox 5"/>
          <p:cNvSpPr txBox="1"/>
          <p:nvPr/>
        </p:nvSpPr>
        <p:spPr>
          <a:xfrm>
            <a:off x="228600" y="1447801"/>
            <a:ext cx="5791200" cy="3539430"/>
          </a:xfrm>
          <a:prstGeom prst="rect">
            <a:avLst/>
          </a:prstGeom>
          <a:noFill/>
        </p:spPr>
        <p:txBody>
          <a:bodyPr wrap="square" rtlCol="0">
            <a:spAutoFit/>
          </a:bodyPr>
          <a:lstStyle/>
          <a:p>
            <a:r>
              <a:rPr lang="en-US" sz="2800" b="1" dirty="0" smtClean="0">
                <a:solidFill>
                  <a:schemeClr val="accent2"/>
                </a:solidFill>
                <a:latin typeface="Times New Roman" pitchFamily="18" charset="0"/>
                <a:cs typeface="Times New Roman" pitchFamily="18" charset="0"/>
              </a:rPr>
              <a:t>Homologous recombination has additional functions in eukaryotes</a:t>
            </a:r>
          </a:p>
          <a:p>
            <a:endParaRPr lang="en-US" sz="2800" b="1" dirty="0">
              <a:solidFill>
                <a:schemeClr val="accent2"/>
              </a:solidFill>
              <a:latin typeface="Times New Roman" pitchFamily="18" charset="0"/>
              <a:cs typeface="Times New Roman" pitchFamily="18" charset="0"/>
            </a:endParaRPr>
          </a:p>
          <a:p>
            <a:r>
              <a:rPr lang="en-US" sz="2800" b="1" dirty="0" smtClean="0">
                <a:solidFill>
                  <a:schemeClr val="accent2"/>
                </a:solidFill>
                <a:latin typeface="Times New Roman" pitchFamily="18" charset="0"/>
                <a:cs typeface="Times New Roman" pitchFamily="18" charset="0"/>
              </a:rPr>
              <a:t>It is required to pair homologous chromosomes in preparation for the first nuclear division and for segregation during meiosis </a:t>
            </a:r>
          </a:p>
          <a:p>
            <a:endParaRPr lang="en-US" sz="2800" b="1" dirty="0">
              <a:solidFill>
                <a:schemeClr val="accent2"/>
              </a:solidFill>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5" name="Picture 3" descr="10_Figure16"/>
          <p:cNvPicPr>
            <a:picLocks noChangeAspect="1" noChangeArrowheads="1"/>
          </p:cNvPicPr>
          <p:nvPr/>
        </p:nvPicPr>
        <p:blipFill>
          <a:blip r:embed="rId2" cstate="print"/>
          <a:srcRect/>
          <a:stretch>
            <a:fillRect/>
          </a:stretch>
        </p:blipFill>
        <p:spPr bwMode="auto">
          <a:xfrm>
            <a:off x="4038600" y="0"/>
            <a:ext cx="4329113" cy="6584950"/>
          </a:xfrm>
          <a:prstGeom prst="rect">
            <a:avLst/>
          </a:prstGeom>
          <a:noFill/>
        </p:spPr>
      </p:pic>
      <p:sp>
        <p:nvSpPr>
          <p:cNvPr id="5" name="TextBox 4"/>
          <p:cNvSpPr txBox="1"/>
          <p:nvPr/>
        </p:nvSpPr>
        <p:spPr>
          <a:xfrm>
            <a:off x="0" y="381001"/>
            <a:ext cx="4724400" cy="830997"/>
          </a:xfrm>
          <a:prstGeom prst="rect">
            <a:avLst/>
          </a:prstGeom>
          <a:noFill/>
        </p:spPr>
        <p:txBody>
          <a:bodyPr wrap="square" rtlCol="0">
            <a:spAutoFit/>
          </a:bodyPr>
          <a:lstStyle/>
          <a:p>
            <a:r>
              <a:rPr lang="en-US" b="1" dirty="0" smtClean="0">
                <a:latin typeface="Times New Roman" pitchFamily="18" charset="0"/>
                <a:cs typeface="Times New Roman" pitchFamily="18" charset="0"/>
              </a:rPr>
              <a:t>Meiotic recombination between homologous </a:t>
            </a:r>
            <a:r>
              <a:rPr lang="en-US" b="1" dirty="0" err="1" smtClean="0">
                <a:latin typeface="Times New Roman" pitchFamily="18" charset="0"/>
                <a:cs typeface="Times New Roman" pitchFamily="18" charset="0"/>
              </a:rPr>
              <a:t>chromatids</a:t>
            </a:r>
            <a:endParaRPr lang="en-US" b="1" dirty="0">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9" name="Picture 3" descr="10_Figure17"/>
          <p:cNvPicPr>
            <a:picLocks noChangeAspect="1" noChangeArrowheads="1"/>
          </p:cNvPicPr>
          <p:nvPr/>
        </p:nvPicPr>
        <p:blipFill>
          <a:blip r:embed="rId2" cstate="print"/>
          <a:srcRect/>
          <a:stretch>
            <a:fillRect/>
          </a:stretch>
        </p:blipFill>
        <p:spPr bwMode="auto">
          <a:xfrm>
            <a:off x="0" y="914400"/>
            <a:ext cx="6103937" cy="3029865"/>
          </a:xfrm>
          <a:prstGeom prst="rect">
            <a:avLst/>
          </a:prstGeom>
          <a:noFill/>
        </p:spPr>
      </p:pic>
      <p:pic>
        <p:nvPicPr>
          <p:cNvPr id="4" name="Picture 5" descr="figure 5-63"/>
          <p:cNvPicPr>
            <a:picLocks noChangeAspect="1" noChangeArrowheads="1"/>
          </p:cNvPicPr>
          <p:nvPr/>
        </p:nvPicPr>
        <p:blipFill>
          <a:blip r:embed="rId3" cstate="print"/>
          <a:srcRect/>
          <a:stretch>
            <a:fillRect/>
          </a:stretch>
        </p:blipFill>
        <p:spPr bwMode="auto">
          <a:xfrm>
            <a:off x="4343400" y="3803153"/>
            <a:ext cx="4800600" cy="3054847"/>
          </a:xfrm>
          <a:prstGeom prst="rect">
            <a:avLst/>
          </a:prstGeom>
          <a:noFill/>
        </p:spPr>
      </p:pic>
      <p:sp>
        <p:nvSpPr>
          <p:cNvPr id="6" name="TextBox 5"/>
          <p:cNvSpPr txBox="1"/>
          <p:nvPr/>
        </p:nvSpPr>
        <p:spPr>
          <a:xfrm>
            <a:off x="0" y="0"/>
            <a:ext cx="9144000" cy="830997"/>
          </a:xfrm>
          <a:prstGeom prst="rect">
            <a:avLst/>
          </a:prstGeom>
          <a:noFill/>
        </p:spPr>
        <p:txBody>
          <a:bodyPr wrap="square" rtlCol="0">
            <a:spAutoFit/>
          </a:bodyPr>
          <a:lstStyle/>
          <a:p>
            <a:r>
              <a:rPr lang="en-US" b="1" dirty="0" smtClean="0">
                <a:latin typeface="Times New Roman" pitchFamily="18" charset="0"/>
                <a:cs typeface="Times New Roman" pitchFamily="18" charset="0"/>
              </a:rPr>
              <a:t>Meiotic recombination also frequently gives rise to crossing over between genes on the two homologous parental chromosomes</a:t>
            </a:r>
            <a:endParaRPr lang="en-US" b="1" dirty="0">
              <a:latin typeface="Times New Roman" pitchFamily="18" charset="0"/>
              <a:cs typeface="Times New Roman" pitchFamily="18" charset="0"/>
            </a:endParaRPr>
          </a:p>
        </p:txBody>
      </p:sp>
      <p:pic>
        <p:nvPicPr>
          <p:cNvPr id="5" name="Picture 3" descr="10_UnFigure01"/>
          <p:cNvPicPr>
            <a:picLocks noChangeAspect="1" noChangeArrowheads="1"/>
          </p:cNvPicPr>
          <p:nvPr/>
        </p:nvPicPr>
        <p:blipFill>
          <a:blip r:embed="rId4" cstate="print"/>
          <a:srcRect/>
          <a:stretch>
            <a:fillRect/>
          </a:stretch>
        </p:blipFill>
        <p:spPr bwMode="auto">
          <a:xfrm>
            <a:off x="0" y="4191000"/>
            <a:ext cx="3962400" cy="2043377"/>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8763000" cy="954107"/>
          </a:xfrm>
          <a:prstGeom prst="rect">
            <a:avLst/>
          </a:prstGeom>
          <a:noFill/>
        </p:spPr>
        <p:txBody>
          <a:bodyPr wrap="square" rtlCol="0">
            <a:spAutoFit/>
          </a:bodyPr>
          <a:lstStyle/>
          <a:p>
            <a:r>
              <a:rPr lang="en-US" sz="2800" b="1" dirty="0" smtClean="0">
                <a:solidFill>
                  <a:schemeClr val="accent2"/>
                </a:solidFill>
                <a:latin typeface="Times New Roman" pitchFamily="18" charset="0"/>
                <a:cs typeface="Times New Roman" pitchFamily="18" charset="0"/>
              </a:rPr>
              <a:t>Recombination repair DNA breaks by retrieving sequence information from undamaged DNA</a:t>
            </a:r>
            <a:endParaRPr lang="en-US" sz="2800" b="1" dirty="0">
              <a:solidFill>
                <a:schemeClr val="accent2"/>
              </a:solidFill>
              <a:latin typeface="Times New Roman" pitchFamily="18" charset="0"/>
              <a:cs typeface="Times New Roman" pitchFamily="18" charset="0"/>
            </a:endParaRPr>
          </a:p>
        </p:txBody>
      </p:sp>
      <p:pic>
        <p:nvPicPr>
          <p:cNvPr id="4" name="Picture 5" descr="figure 5-51"/>
          <p:cNvPicPr>
            <a:picLocks noChangeAspect="1" noChangeArrowheads="1"/>
          </p:cNvPicPr>
          <p:nvPr/>
        </p:nvPicPr>
        <p:blipFill>
          <a:blip r:embed="rId2" cstate="print"/>
          <a:srcRect/>
          <a:stretch>
            <a:fillRect/>
          </a:stretch>
        </p:blipFill>
        <p:spPr bwMode="auto">
          <a:xfrm>
            <a:off x="762000" y="1668462"/>
            <a:ext cx="7543800" cy="5189538"/>
          </a:xfrm>
          <a:prstGeom prst="rect">
            <a:avLst/>
          </a:prstGeom>
          <a:noFill/>
        </p:spPr>
      </p:pic>
      <p:sp>
        <p:nvSpPr>
          <p:cNvPr id="5" name="Text Box 4"/>
          <p:cNvSpPr txBox="1">
            <a:spLocks noChangeArrowheads="1"/>
          </p:cNvSpPr>
          <p:nvPr/>
        </p:nvSpPr>
        <p:spPr bwMode="auto">
          <a:xfrm>
            <a:off x="762000" y="1066800"/>
            <a:ext cx="6355522" cy="461665"/>
          </a:xfrm>
          <a:prstGeom prst="rect">
            <a:avLst/>
          </a:prstGeom>
          <a:noFill/>
          <a:ln w="9525">
            <a:noFill/>
            <a:miter lim="800000"/>
            <a:headEnd/>
            <a:tailEnd/>
          </a:ln>
          <a:effectLst/>
        </p:spPr>
        <p:txBody>
          <a:bodyPr wrap="none">
            <a:spAutoFit/>
          </a:bodyPr>
          <a:lstStyle/>
          <a:p>
            <a:r>
              <a:rPr lang="en-US" b="1" dirty="0">
                <a:solidFill>
                  <a:schemeClr val="tx2"/>
                </a:solidFill>
                <a:latin typeface="Times New Roman" pitchFamily="18" charset="0"/>
              </a:rPr>
              <a:t>Double-Strand Breaks are Efficiently Repaired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07_Figure16"/>
          <p:cNvPicPr>
            <a:picLocks noChangeAspect="1" noChangeArrowheads="1"/>
          </p:cNvPicPr>
          <p:nvPr/>
        </p:nvPicPr>
        <p:blipFill>
          <a:blip r:embed="rId2" cstate="print"/>
          <a:srcRect/>
          <a:stretch>
            <a:fillRect/>
          </a:stretch>
        </p:blipFill>
        <p:spPr bwMode="auto">
          <a:xfrm>
            <a:off x="1524000" y="609600"/>
            <a:ext cx="6324600" cy="5934861"/>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3" name="Picture 3" descr="10_Figure18"/>
          <p:cNvPicPr>
            <a:picLocks noChangeAspect="1" noChangeArrowheads="1"/>
          </p:cNvPicPr>
          <p:nvPr/>
        </p:nvPicPr>
        <p:blipFill>
          <a:blip r:embed="rId2" cstate="print"/>
          <a:srcRect/>
          <a:stretch>
            <a:fillRect/>
          </a:stretch>
        </p:blipFill>
        <p:spPr bwMode="auto">
          <a:xfrm>
            <a:off x="4419600" y="838200"/>
            <a:ext cx="4236508" cy="5670550"/>
          </a:xfrm>
          <a:prstGeom prst="rect">
            <a:avLst/>
          </a:prstGeom>
          <a:noFill/>
        </p:spPr>
      </p:pic>
      <p:sp>
        <p:nvSpPr>
          <p:cNvPr id="5" name="TextBox 4"/>
          <p:cNvSpPr txBox="1"/>
          <p:nvPr/>
        </p:nvSpPr>
        <p:spPr>
          <a:xfrm>
            <a:off x="0" y="0"/>
            <a:ext cx="9144000" cy="954107"/>
          </a:xfrm>
          <a:prstGeom prst="rect">
            <a:avLst/>
          </a:prstGeom>
          <a:noFill/>
        </p:spPr>
        <p:txBody>
          <a:bodyPr wrap="square" rtlCol="0">
            <a:spAutoFit/>
          </a:bodyPr>
          <a:lstStyle/>
          <a:p>
            <a:r>
              <a:rPr lang="en-US" sz="2800" b="1" dirty="0" smtClean="0">
                <a:solidFill>
                  <a:schemeClr val="accent2"/>
                </a:solidFill>
                <a:latin typeface="Times New Roman" pitchFamily="18" charset="0"/>
                <a:cs typeface="Times New Roman" pitchFamily="18" charset="0"/>
              </a:rPr>
              <a:t>Programmed generation of double-stranded DNA breaks occurs during meiosis</a:t>
            </a:r>
            <a:endParaRPr lang="en-US" sz="2800" b="1" dirty="0">
              <a:solidFill>
                <a:schemeClr val="accent2"/>
              </a:solidFill>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7" name="Picture 3" descr="10_Figure19"/>
          <p:cNvPicPr>
            <a:picLocks noChangeAspect="1" noChangeArrowheads="1"/>
          </p:cNvPicPr>
          <p:nvPr/>
        </p:nvPicPr>
        <p:blipFill>
          <a:blip r:embed="rId2" cstate="print"/>
          <a:srcRect/>
          <a:stretch>
            <a:fillRect/>
          </a:stretch>
        </p:blipFill>
        <p:spPr bwMode="auto">
          <a:xfrm>
            <a:off x="5029200" y="0"/>
            <a:ext cx="3846513" cy="6584950"/>
          </a:xfrm>
          <a:prstGeom prst="rect">
            <a:avLst/>
          </a:prstGeom>
          <a:noFill/>
        </p:spPr>
      </p:pic>
      <p:sp>
        <p:nvSpPr>
          <p:cNvPr id="5" name="TextBox 4"/>
          <p:cNvSpPr txBox="1"/>
          <p:nvPr/>
        </p:nvSpPr>
        <p:spPr>
          <a:xfrm>
            <a:off x="0" y="304801"/>
            <a:ext cx="4800600" cy="3970318"/>
          </a:xfrm>
          <a:prstGeom prst="rect">
            <a:avLst/>
          </a:prstGeom>
          <a:noFill/>
        </p:spPr>
        <p:txBody>
          <a:bodyPr wrap="square" rtlCol="0">
            <a:spAutoFit/>
          </a:bodyPr>
          <a:lstStyle/>
          <a:p>
            <a:r>
              <a:rPr lang="en-US" sz="2800" b="1" dirty="0" smtClean="0">
                <a:solidFill>
                  <a:schemeClr val="accent2"/>
                </a:solidFill>
                <a:latin typeface="Times New Roman" pitchFamily="18" charset="0"/>
                <a:cs typeface="Times New Roman" pitchFamily="18" charset="0"/>
              </a:rPr>
              <a:t>MRX protein processes the cleaved DNA ends for assembly of the </a:t>
            </a:r>
            <a:r>
              <a:rPr lang="en-US" sz="2800" b="1" dirty="0" err="1" smtClean="0">
                <a:solidFill>
                  <a:schemeClr val="accent2"/>
                </a:solidFill>
                <a:latin typeface="Times New Roman" pitchFamily="18" charset="0"/>
                <a:cs typeface="Times New Roman" pitchFamily="18" charset="0"/>
              </a:rPr>
              <a:t>RecA</a:t>
            </a:r>
            <a:r>
              <a:rPr lang="en-US" sz="2800" b="1" dirty="0" smtClean="0">
                <a:solidFill>
                  <a:schemeClr val="accent2"/>
                </a:solidFill>
                <a:latin typeface="Times New Roman" pitchFamily="18" charset="0"/>
                <a:cs typeface="Times New Roman" pitchFamily="18" charset="0"/>
              </a:rPr>
              <a:t>-like strand exchange proteins (DMC1, Rad51)</a:t>
            </a:r>
          </a:p>
          <a:p>
            <a:endParaRPr lang="en-US" sz="2800" b="1" dirty="0">
              <a:solidFill>
                <a:schemeClr val="accent2"/>
              </a:solidFill>
              <a:latin typeface="Times New Roman" pitchFamily="18" charset="0"/>
              <a:cs typeface="Times New Roman" pitchFamily="18" charset="0"/>
            </a:endParaRPr>
          </a:p>
          <a:p>
            <a:endParaRPr lang="en-US" sz="2800" b="1" dirty="0" smtClean="0">
              <a:solidFill>
                <a:schemeClr val="accent2"/>
              </a:solidFill>
              <a:latin typeface="Times New Roman" pitchFamily="18" charset="0"/>
              <a:cs typeface="Times New Roman" pitchFamily="18" charset="0"/>
            </a:endParaRPr>
          </a:p>
          <a:p>
            <a:r>
              <a:rPr lang="en-US" sz="2800" b="1" dirty="0" smtClean="0">
                <a:solidFill>
                  <a:schemeClr val="accent2"/>
                </a:solidFill>
                <a:latin typeface="Times New Roman" pitchFamily="18" charset="0"/>
                <a:cs typeface="Times New Roman" pitchFamily="18" charset="0"/>
              </a:rPr>
              <a:t>DMC1 specifically functions in meiotic recombination</a:t>
            </a:r>
            <a:endParaRPr lang="en-US" sz="2800" b="1" dirty="0">
              <a:solidFill>
                <a:schemeClr val="accent2"/>
              </a:solidFill>
              <a:latin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1" name="Picture 3" descr="10_Figure20"/>
          <p:cNvPicPr>
            <a:picLocks noChangeAspect="1" noChangeArrowheads="1"/>
          </p:cNvPicPr>
          <p:nvPr/>
        </p:nvPicPr>
        <p:blipFill>
          <a:blip r:embed="rId2" cstate="print"/>
          <a:srcRect/>
          <a:stretch>
            <a:fillRect/>
          </a:stretch>
        </p:blipFill>
        <p:spPr bwMode="auto">
          <a:xfrm>
            <a:off x="1663700" y="2224088"/>
            <a:ext cx="5816600" cy="2408237"/>
          </a:xfrm>
          <a:prstGeom prst="rect">
            <a:avLst/>
          </a:prstGeom>
          <a:noFill/>
        </p:spPr>
      </p:pic>
      <p:sp>
        <p:nvSpPr>
          <p:cNvPr id="5" name="TextBox 4"/>
          <p:cNvSpPr txBox="1"/>
          <p:nvPr/>
        </p:nvSpPr>
        <p:spPr>
          <a:xfrm>
            <a:off x="0" y="228600"/>
            <a:ext cx="8686800" cy="1384995"/>
          </a:xfrm>
          <a:prstGeom prst="rect">
            <a:avLst/>
          </a:prstGeom>
          <a:noFill/>
        </p:spPr>
        <p:txBody>
          <a:bodyPr wrap="square" rtlCol="0">
            <a:spAutoFit/>
          </a:bodyPr>
          <a:lstStyle/>
          <a:p>
            <a:r>
              <a:rPr lang="en-US" sz="2800" b="1" dirty="0" smtClean="0">
                <a:solidFill>
                  <a:schemeClr val="accent2"/>
                </a:solidFill>
                <a:latin typeface="Times New Roman" pitchFamily="18" charset="0"/>
                <a:cs typeface="Times New Roman" pitchFamily="18" charset="0"/>
              </a:rPr>
              <a:t>Many proteins function together to promote meiotic recombination (Rad51, DMC1, Rad51 </a:t>
            </a:r>
            <a:r>
              <a:rPr lang="en-US" sz="2800" b="1" dirty="0" err="1" smtClean="0">
                <a:solidFill>
                  <a:schemeClr val="accent2"/>
                </a:solidFill>
                <a:latin typeface="Times New Roman" pitchFamily="18" charset="0"/>
                <a:cs typeface="Times New Roman" pitchFamily="18" charset="0"/>
              </a:rPr>
              <a:t>paralogs</a:t>
            </a:r>
            <a:r>
              <a:rPr lang="en-US" sz="2800" b="1" dirty="0" smtClean="0">
                <a:solidFill>
                  <a:schemeClr val="accent2"/>
                </a:solidFill>
                <a:latin typeface="Times New Roman" pitchFamily="18" charset="0"/>
                <a:cs typeface="Times New Roman" pitchFamily="18" charset="0"/>
              </a:rPr>
              <a:t>, Rad52, Rad54) </a:t>
            </a:r>
            <a:endParaRPr lang="en-US" sz="2800" b="1" dirty="0">
              <a:solidFill>
                <a:schemeClr val="accent2"/>
              </a:solidFill>
              <a:latin typeface="Times New Roman" pitchFamily="18" charset="0"/>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1_Figure01"/>
          <p:cNvPicPr>
            <a:picLocks noChangeAspect="1" noChangeArrowheads="1"/>
          </p:cNvPicPr>
          <p:nvPr/>
        </p:nvPicPr>
        <p:blipFill>
          <a:blip r:embed="rId2" cstate="print"/>
          <a:srcRect/>
          <a:stretch>
            <a:fillRect/>
          </a:stretch>
        </p:blipFill>
        <p:spPr bwMode="auto">
          <a:xfrm>
            <a:off x="1524000" y="1108811"/>
            <a:ext cx="6084887" cy="5749189"/>
          </a:xfrm>
          <a:prstGeom prst="rect">
            <a:avLst/>
          </a:prstGeom>
          <a:noFill/>
        </p:spPr>
      </p:pic>
      <p:sp>
        <p:nvSpPr>
          <p:cNvPr id="5" name="TextBox 4"/>
          <p:cNvSpPr txBox="1"/>
          <p:nvPr/>
        </p:nvSpPr>
        <p:spPr>
          <a:xfrm>
            <a:off x="0" y="0"/>
            <a:ext cx="8991600" cy="584775"/>
          </a:xfrm>
          <a:prstGeom prst="rect">
            <a:avLst/>
          </a:prstGeom>
          <a:noFill/>
        </p:spPr>
        <p:txBody>
          <a:bodyPr wrap="square" rtlCol="0">
            <a:spAutoFit/>
          </a:bodyPr>
          <a:lstStyle/>
          <a:p>
            <a:r>
              <a:rPr lang="en-US" sz="3200" b="1" dirty="0" smtClean="0">
                <a:solidFill>
                  <a:srgbClr val="FF0000"/>
                </a:solidFill>
                <a:latin typeface="Times New Roman" pitchFamily="18" charset="0"/>
                <a:cs typeface="Times New Roman" pitchFamily="18" charset="0"/>
              </a:rPr>
              <a:t>Site-Specific recombination &amp; Transposition</a:t>
            </a:r>
            <a:endParaRPr lang="en-US" sz="3200" b="1" dirty="0">
              <a:solidFill>
                <a:srgbClr val="FF0000"/>
              </a:solidFill>
              <a:latin typeface="Times New Roman" pitchFamily="18" charset="0"/>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52400"/>
            <a:ext cx="8382000" cy="584775"/>
          </a:xfrm>
          <a:prstGeom prst="rect">
            <a:avLst/>
          </a:prstGeom>
          <a:noFill/>
        </p:spPr>
        <p:txBody>
          <a:bodyPr wrap="square" rtlCol="0">
            <a:spAutoFit/>
          </a:bodyPr>
          <a:lstStyle/>
          <a:p>
            <a:r>
              <a:rPr lang="en-US" sz="3200" b="1" dirty="0" smtClean="0">
                <a:solidFill>
                  <a:srgbClr val="FF0000"/>
                </a:solidFill>
                <a:latin typeface="Times New Roman" pitchFamily="18" charset="0"/>
                <a:cs typeface="Times New Roman" pitchFamily="18" charset="0"/>
              </a:rPr>
              <a:t>Conservative site-specific recombination</a:t>
            </a:r>
            <a:endParaRPr lang="en-US" sz="3200" b="1" dirty="0">
              <a:solidFill>
                <a:srgbClr val="FF0000"/>
              </a:solidFill>
              <a:latin typeface="Times New Roman" pitchFamily="18" charset="0"/>
              <a:cs typeface="Times New Roman" pitchFamily="18" charset="0"/>
            </a:endParaRPr>
          </a:p>
        </p:txBody>
      </p:sp>
      <p:pic>
        <p:nvPicPr>
          <p:cNvPr id="4" name="Picture 3" descr="11_Figure02"/>
          <p:cNvPicPr>
            <a:picLocks noChangeAspect="1" noChangeArrowheads="1"/>
          </p:cNvPicPr>
          <p:nvPr/>
        </p:nvPicPr>
        <p:blipFill>
          <a:blip r:embed="rId2" cstate="print"/>
          <a:srcRect/>
          <a:stretch>
            <a:fillRect/>
          </a:stretch>
        </p:blipFill>
        <p:spPr bwMode="auto">
          <a:xfrm>
            <a:off x="296863" y="1223963"/>
            <a:ext cx="8548687" cy="4408487"/>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descr="11_Figure03"/>
          <p:cNvPicPr>
            <a:picLocks noChangeAspect="1" noChangeArrowheads="1"/>
          </p:cNvPicPr>
          <p:nvPr/>
        </p:nvPicPr>
        <p:blipFill>
          <a:blip r:embed="rId2" cstate="print"/>
          <a:srcRect/>
          <a:stretch>
            <a:fillRect/>
          </a:stretch>
        </p:blipFill>
        <p:spPr bwMode="auto">
          <a:xfrm>
            <a:off x="228600" y="1676400"/>
            <a:ext cx="8548687" cy="2614613"/>
          </a:xfrm>
          <a:prstGeom prst="rect">
            <a:avLst/>
          </a:prstGeom>
          <a:noFill/>
        </p:spPr>
      </p:pic>
      <p:sp>
        <p:nvSpPr>
          <p:cNvPr id="6" name="TextBox 5"/>
          <p:cNvSpPr txBox="1"/>
          <p:nvPr/>
        </p:nvSpPr>
        <p:spPr>
          <a:xfrm>
            <a:off x="381000" y="609600"/>
            <a:ext cx="8077200" cy="461665"/>
          </a:xfrm>
          <a:prstGeom prst="rect">
            <a:avLst/>
          </a:prstGeom>
          <a:noFill/>
        </p:spPr>
        <p:txBody>
          <a:bodyPr wrap="square" rtlCol="0">
            <a:spAutoFit/>
          </a:bodyPr>
          <a:lstStyle/>
          <a:p>
            <a:r>
              <a:rPr lang="en-US" b="1" dirty="0" smtClean="0">
                <a:latin typeface="Times New Roman" pitchFamily="18" charset="0"/>
                <a:cs typeface="Times New Roman" pitchFamily="18" charset="0"/>
              </a:rPr>
              <a:t>Three types of CSSR</a:t>
            </a:r>
            <a:endParaRPr lang="en-US" b="1" dirty="0">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3" descr="11_Figure04"/>
          <p:cNvPicPr>
            <a:picLocks noChangeAspect="1" noChangeArrowheads="1"/>
          </p:cNvPicPr>
          <p:nvPr/>
        </p:nvPicPr>
        <p:blipFill>
          <a:blip r:embed="rId2" cstate="print"/>
          <a:srcRect/>
          <a:stretch>
            <a:fillRect/>
          </a:stretch>
        </p:blipFill>
        <p:spPr bwMode="auto">
          <a:xfrm>
            <a:off x="4495800" y="273050"/>
            <a:ext cx="4140200" cy="6584950"/>
          </a:xfrm>
          <a:prstGeom prst="rect">
            <a:avLst/>
          </a:prstGeom>
          <a:noFill/>
        </p:spPr>
      </p:pic>
      <p:sp>
        <p:nvSpPr>
          <p:cNvPr id="5" name="TextBox 4"/>
          <p:cNvSpPr txBox="1"/>
          <p:nvPr/>
        </p:nvSpPr>
        <p:spPr>
          <a:xfrm>
            <a:off x="0" y="304800"/>
            <a:ext cx="4191000" cy="461665"/>
          </a:xfrm>
          <a:prstGeom prst="rect">
            <a:avLst/>
          </a:prstGeom>
          <a:noFill/>
        </p:spPr>
        <p:txBody>
          <a:bodyPr wrap="square" rtlCol="0">
            <a:spAutoFit/>
          </a:bodyPr>
          <a:lstStyle/>
          <a:p>
            <a:r>
              <a:rPr lang="en-US" b="1" dirty="0" smtClean="0">
                <a:latin typeface="Times New Roman" pitchFamily="18" charset="0"/>
                <a:cs typeface="Times New Roman" pitchFamily="18" charset="0"/>
              </a:rPr>
              <a:t>Structures involved in CSSR</a:t>
            </a:r>
            <a:endParaRPr lang="en-US" b="1" dirty="0">
              <a:latin typeface="Times New Roman" pitchFamily="18" charset="0"/>
              <a:cs typeface="Times New Roman" pitchFamily="18" charset="0"/>
            </a:endParaRPr>
          </a:p>
        </p:txBody>
      </p:sp>
      <p:pic>
        <p:nvPicPr>
          <p:cNvPr id="4" name="Picture 3" descr="11_Figure03"/>
          <p:cNvPicPr>
            <a:picLocks noChangeAspect="1" noChangeArrowheads="1"/>
          </p:cNvPicPr>
          <p:nvPr/>
        </p:nvPicPr>
        <p:blipFill>
          <a:blip r:embed="rId3" cstate="print"/>
          <a:srcRect/>
          <a:stretch>
            <a:fillRect/>
          </a:stretch>
        </p:blipFill>
        <p:spPr bwMode="auto">
          <a:xfrm>
            <a:off x="0" y="2514600"/>
            <a:ext cx="3986272" cy="12192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11_Figure06"/>
          <p:cNvPicPr>
            <a:picLocks noChangeAspect="1" noChangeArrowheads="1"/>
          </p:cNvPicPr>
          <p:nvPr/>
        </p:nvPicPr>
        <p:blipFill>
          <a:blip r:embed="rId2" cstate="print"/>
          <a:srcRect/>
          <a:stretch>
            <a:fillRect/>
          </a:stretch>
        </p:blipFill>
        <p:spPr bwMode="auto">
          <a:xfrm>
            <a:off x="304800" y="0"/>
            <a:ext cx="4067175" cy="6584950"/>
          </a:xfrm>
          <a:prstGeom prst="rect">
            <a:avLst/>
          </a:prstGeom>
          <a:noFill/>
        </p:spPr>
      </p:pic>
      <p:pic>
        <p:nvPicPr>
          <p:cNvPr id="4" name="Picture 3" descr="11_Figure07"/>
          <p:cNvPicPr>
            <a:picLocks noChangeAspect="1" noChangeArrowheads="1"/>
          </p:cNvPicPr>
          <p:nvPr/>
        </p:nvPicPr>
        <p:blipFill>
          <a:blip r:embed="rId3" cstate="print"/>
          <a:srcRect/>
          <a:stretch>
            <a:fillRect/>
          </a:stretch>
        </p:blipFill>
        <p:spPr bwMode="auto">
          <a:xfrm>
            <a:off x="4953000" y="1676400"/>
            <a:ext cx="3657600" cy="4284589"/>
          </a:xfrm>
          <a:prstGeom prst="rect">
            <a:avLst/>
          </a:prstGeom>
          <a:noFill/>
        </p:spPr>
      </p:pic>
      <p:sp>
        <p:nvSpPr>
          <p:cNvPr id="5" name="TextBox 4"/>
          <p:cNvSpPr txBox="1"/>
          <p:nvPr/>
        </p:nvSpPr>
        <p:spPr>
          <a:xfrm>
            <a:off x="4648200" y="304800"/>
            <a:ext cx="4343400" cy="830997"/>
          </a:xfrm>
          <a:prstGeom prst="rect">
            <a:avLst/>
          </a:prstGeom>
          <a:noFill/>
        </p:spPr>
        <p:txBody>
          <a:bodyPr wrap="square" rtlCol="0">
            <a:spAutoFit/>
          </a:bodyPr>
          <a:lstStyle/>
          <a:p>
            <a:r>
              <a:rPr lang="en-US" b="1" dirty="0" smtClean="0">
                <a:latin typeface="Times New Roman" pitchFamily="18" charset="0"/>
                <a:cs typeface="Times New Roman" pitchFamily="18" charset="0"/>
              </a:rPr>
              <a:t>Recombination by a serine </a:t>
            </a:r>
            <a:r>
              <a:rPr lang="en-US" b="1" dirty="0" err="1" smtClean="0">
                <a:latin typeface="Times New Roman" pitchFamily="18" charset="0"/>
                <a:cs typeface="Times New Roman" pitchFamily="18" charset="0"/>
              </a:rPr>
              <a:t>recombinase</a:t>
            </a:r>
            <a:endParaRPr lang="en-US" b="1" dirty="0">
              <a:latin typeface="Times New Roman" pitchFamily="18" charset="0"/>
              <a:cs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11_Figure08"/>
          <p:cNvPicPr>
            <a:picLocks noChangeAspect="1" noChangeArrowheads="1"/>
          </p:cNvPicPr>
          <p:nvPr/>
        </p:nvPicPr>
        <p:blipFill>
          <a:blip r:embed="rId2" cstate="print"/>
          <a:srcRect/>
          <a:stretch>
            <a:fillRect/>
          </a:stretch>
        </p:blipFill>
        <p:spPr bwMode="auto">
          <a:xfrm>
            <a:off x="4648200" y="273050"/>
            <a:ext cx="3895725" cy="6584950"/>
          </a:xfrm>
          <a:prstGeom prst="rect">
            <a:avLst/>
          </a:prstGeom>
          <a:noFill/>
        </p:spPr>
      </p:pic>
      <p:sp>
        <p:nvSpPr>
          <p:cNvPr id="4" name="TextBox 3"/>
          <p:cNvSpPr txBox="1"/>
          <p:nvPr/>
        </p:nvSpPr>
        <p:spPr>
          <a:xfrm>
            <a:off x="228600" y="304800"/>
            <a:ext cx="4038600" cy="830997"/>
          </a:xfrm>
          <a:prstGeom prst="rect">
            <a:avLst/>
          </a:prstGeom>
          <a:noFill/>
        </p:spPr>
        <p:txBody>
          <a:bodyPr wrap="square" rtlCol="0">
            <a:spAutoFit/>
          </a:bodyPr>
          <a:lstStyle/>
          <a:p>
            <a:r>
              <a:rPr lang="en-US" b="1" dirty="0" smtClean="0">
                <a:latin typeface="Times New Roman" pitchFamily="18" charset="0"/>
                <a:cs typeface="Times New Roman" pitchFamily="18" charset="0"/>
              </a:rPr>
              <a:t>Recombination by a tyrosine </a:t>
            </a:r>
            <a:r>
              <a:rPr lang="en-US" b="1" dirty="0" err="1" smtClean="0">
                <a:latin typeface="Times New Roman" pitchFamily="18" charset="0"/>
                <a:cs typeface="Times New Roman" pitchFamily="18" charset="0"/>
              </a:rPr>
              <a:t>recombinase</a:t>
            </a:r>
            <a:endParaRPr lang="en-US" b="1"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0"/>
            <a:ext cx="8763000" cy="1066800"/>
          </a:xfrm>
          <a:prstGeom prst="rect">
            <a:avLst/>
          </a:prstGeom>
          <a:noFill/>
        </p:spPr>
        <p:txBody>
          <a:bodyPr wrap="square" rtlCol="0">
            <a:spAutoFit/>
          </a:bodyPr>
          <a:lstStyle/>
          <a:p>
            <a:r>
              <a:rPr lang="en-US" sz="3200" b="1" dirty="0" smtClean="0">
                <a:solidFill>
                  <a:srgbClr val="FF0000"/>
                </a:solidFill>
                <a:latin typeface="Times New Roman" pitchFamily="18" charset="0"/>
                <a:cs typeface="Times New Roman" pitchFamily="18" charset="0"/>
              </a:rPr>
              <a:t>MODELS FOR HOMOLOGOUS RECOMBINATION</a:t>
            </a:r>
            <a:endParaRPr lang="en-US" sz="3200" b="1" dirty="0">
              <a:solidFill>
                <a:srgbClr val="FF0000"/>
              </a:solidFill>
              <a:latin typeface="Times New Roman" pitchFamily="18" charset="0"/>
              <a:cs typeface="Times New Roman" pitchFamily="18" charset="0"/>
            </a:endParaRPr>
          </a:p>
        </p:txBody>
      </p:sp>
      <p:pic>
        <p:nvPicPr>
          <p:cNvPr id="5" name="Picture 2"/>
          <p:cNvPicPr>
            <a:picLocks noChangeAspect="1" noChangeArrowheads="1"/>
          </p:cNvPicPr>
          <p:nvPr/>
        </p:nvPicPr>
        <p:blipFill>
          <a:blip r:embed="rId3" cstate="print"/>
          <a:srcRect/>
          <a:stretch>
            <a:fillRect/>
          </a:stretch>
        </p:blipFill>
        <p:spPr bwMode="auto">
          <a:xfrm>
            <a:off x="228600" y="1295400"/>
            <a:ext cx="8915400" cy="5043825"/>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0" y="1828800"/>
            <a:ext cx="4267200" cy="923330"/>
          </a:xfrm>
          <a:prstGeom prst="rect">
            <a:avLst/>
          </a:prstGeom>
          <a:noFill/>
          <a:ln w="9525">
            <a:noFill/>
            <a:miter lim="800000"/>
            <a:headEnd/>
            <a:tailEnd/>
          </a:ln>
          <a:effectLst/>
        </p:spPr>
        <p:txBody>
          <a:bodyPr>
            <a:spAutoFit/>
          </a:bodyPr>
          <a:lstStyle/>
          <a:p>
            <a:pPr>
              <a:spcBef>
                <a:spcPct val="50000"/>
              </a:spcBef>
            </a:pPr>
            <a:r>
              <a:rPr lang="en-US" sz="1800" b="1" dirty="0">
                <a:latin typeface="Times New Roman" pitchFamily="18" charset="0"/>
              </a:rPr>
              <a:t>The insertion of a circular </a:t>
            </a:r>
            <a:r>
              <a:rPr lang="en-US" sz="1800" b="1" dirty="0" err="1" smtClean="0">
                <a:latin typeface="Times New Roman" pitchFamily="18" charset="0"/>
              </a:rPr>
              <a:t>bacteriophage</a:t>
            </a:r>
            <a:r>
              <a:rPr lang="en-US" sz="1800" b="1" dirty="0" smtClean="0">
                <a:latin typeface="Times New Roman" pitchFamily="18" charset="0"/>
              </a:rPr>
              <a:t> </a:t>
            </a:r>
            <a:r>
              <a:rPr lang="en-US" sz="1800" b="1" dirty="0">
                <a:latin typeface="Times New Roman" pitchFamily="18" charset="0"/>
              </a:rPr>
              <a:t>lambda DNA chromosome into the bacterial chromosome</a:t>
            </a:r>
            <a:r>
              <a:rPr lang="en-US" sz="1800" b="1" dirty="0" smtClean="0">
                <a:latin typeface="Times New Roman" pitchFamily="18" charset="0"/>
              </a:rPr>
              <a:t>.</a:t>
            </a:r>
            <a:endParaRPr lang="en-US" sz="1800" dirty="0">
              <a:latin typeface="Times New Roman" pitchFamily="18" charset="0"/>
            </a:endParaRPr>
          </a:p>
        </p:txBody>
      </p:sp>
      <p:pic>
        <p:nvPicPr>
          <p:cNvPr id="46083" name="Picture 3" descr="5"/>
          <p:cNvPicPr>
            <a:picLocks noChangeAspect="1" noChangeArrowheads="1"/>
          </p:cNvPicPr>
          <p:nvPr/>
        </p:nvPicPr>
        <p:blipFill>
          <a:blip r:embed="rId3" cstate="print"/>
          <a:srcRect/>
          <a:stretch>
            <a:fillRect/>
          </a:stretch>
        </p:blipFill>
        <p:spPr bwMode="auto">
          <a:xfrm>
            <a:off x="4605338" y="347663"/>
            <a:ext cx="4162425" cy="6162675"/>
          </a:xfrm>
          <a:prstGeom prst="rect">
            <a:avLst/>
          </a:prstGeom>
          <a:noFill/>
        </p:spPr>
      </p:pic>
      <p:sp>
        <p:nvSpPr>
          <p:cNvPr id="46084" name="Text Box 4"/>
          <p:cNvSpPr txBox="1">
            <a:spLocks noChangeArrowheads="1"/>
          </p:cNvSpPr>
          <p:nvPr/>
        </p:nvSpPr>
        <p:spPr bwMode="auto">
          <a:xfrm>
            <a:off x="0" y="228600"/>
            <a:ext cx="5715000" cy="830997"/>
          </a:xfrm>
          <a:prstGeom prst="rect">
            <a:avLst/>
          </a:prstGeom>
          <a:noFill/>
          <a:ln w="9525">
            <a:noFill/>
            <a:miter lim="800000"/>
            <a:headEnd/>
            <a:tailEnd/>
          </a:ln>
          <a:effectLst/>
        </p:spPr>
        <p:txBody>
          <a:bodyPr>
            <a:spAutoFit/>
          </a:bodyPr>
          <a:lstStyle/>
          <a:p>
            <a:pPr>
              <a:spcBef>
                <a:spcPct val="50000"/>
              </a:spcBef>
            </a:pPr>
            <a:r>
              <a:rPr lang="en-US" sz="2400" b="1" dirty="0">
                <a:solidFill>
                  <a:schemeClr val="accent2"/>
                </a:solidFill>
                <a:latin typeface="Times New Roman" pitchFamily="18" charset="0"/>
              </a:rPr>
              <a:t>Conservative site-specific recombination was discovered in </a:t>
            </a:r>
            <a:r>
              <a:rPr lang="en-US" sz="2400" b="1" dirty="0" err="1" smtClean="0">
                <a:solidFill>
                  <a:schemeClr val="accent2"/>
                </a:solidFill>
                <a:latin typeface="Times New Roman" pitchFamily="18" charset="0"/>
              </a:rPr>
              <a:t>bacteriophage</a:t>
            </a:r>
            <a:r>
              <a:rPr lang="en-US" sz="2400" b="1" dirty="0" smtClean="0">
                <a:solidFill>
                  <a:schemeClr val="accent2"/>
                </a:solidFill>
                <a:latin typeface="Times New Roman" pitchFamily="18" charset="0"/>
              </a:rPr>
              <a:t> </a:t>
            </a:r>
            <a:r>
              <a:rPr lang="en-US" sz="2400" b="1" dirty="0">
                <a:solidFill>
                  <a:schemeClr val="accent2"/>
                </a:solidFill>
                <a:latin typeface="Times New Roman" pitchFamily="18" charset="0"/>
              </a:rPr>
              <a:t>lambda</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190500" y="152400"/>
            <a:ext cx="3086100" cy="6203950"/>
          </a:xfrm>
          <a:prstGeom prst="rect">
            <a:avLst/>
          </a:prstGeom>
          <a:noFill/>
          <a:ln w="9525">
            <a:noFill/>
            <a:miter lim="800000"/>
            <a:headEnd/>
            <a:tailEnd/>
          </a:ln>
          <a:effectLst/>
        </p:spPr>
        <p:txBody>
          <a:bodyPr>
            <a:spAutoFit/>
          </a:bodyPr>
          <a:lstStyle/>
          <a:p>
            <a:pPr>
              <a:spcBef>
                <a:spcPct val="50000"/>
              </a:spcBef>
            </a:pPr>
            <a:r>
              <a:rPr lang="en-US" sz="1600" b="1">
                <a:latin typeface="Times New Roman" pitchFamily="18" charset="0"/>
              </a:rPr>
              <a:t>The life cycle of bacteriophage lambda.</a:t>
            </a:r>
            <a:endParaRPr lang="en-US" sz="1600">
              <a:latin typeface="Times New Roman" pitchFamily="18" charset="0"/>
            </a:endParaRPr>
          </a:p>
          <a:p>
            <a:pPr>
              <a:spcBef>
                <a:spcPct val="50000"/>
              </a:spcBef>
            </a:pPr>
            <a:r>
              <a:rPr lang="en-US" sz="1600">
                <a:latin typeface="Times New Roman" pitchFamily="18" charset="0"/>
              </a:rPr>
              <a:t>The double-stranded DNA lambda genome contains 50,000 nucleotide pairs and encodes 50–60 different proteins. When the lambda DNA enters the cell, the ends join to form a circular DNA molecule. This bacteriophage can multiply in </a:t>
            </a:r>
            <a:r>
              <a:rPr lang="en-US" sz="1600" i="1">
                <a:latin typeface="Times New Roman" pitchFamily="18" charset="0"/>
              </a:rPr>
              <a:t>E. coli</a:t>
            </a:r>
            <a:r>
              <a:rPr lang="en-US" sz="1600">
                <a:latin typeface="Times New Roman" pitchFamily="18" charset="0"/>
              </a:rPr>
              <a:t> by a lytic pathway, which destroys the cell, or it can enter a latent prophage state. Damage to a cell carrying a lambda prophage induces the prophage to exit from the host chromosome and shift to lytic growth </a:t>
            </a:r>
            <a:r>
              <a:rPr lang="en-US" sz="1600" i="1">
                <a:latin typeface="Times New Roman" pitchFamily="18" charset="0"/>
              </a:rPr>
              <a:t>(green arrows).</a:t>
            </a:r>
            <a:r>
              <a:rPr lang="en-US" sz="1600">
                <a:latin typeface="Times New Roman" pitchFamily="18" charset="0"/>
              </a:rPr>
              <a:t> Both the entrance of the lambda DNA to, and its exit from, the bacterial chromosome are accomplished by a conservative site-specific recombination event, catalyzed by the lambda integrase enzyme (see Figure 5–80). </a:t>
            </a:r>
          </a:p>
          <a:p>
            <a:pPr>
              <a:spcBef>
                <a:spcPct val="50000"/>
              </a:spcBef>
            </a:pPr>
            <a:endParaRPr lang="en-US" sz="1600">
              <a:latin typeface="Times New Roman" pitchFamily="18" charset="0"/>
            </a:endParaRPr>
          </a:p>
        </p:txBody>
      </p:sp>
      <p:pic>
        <p:nvPicPr>
          <p:cNvPr id="47107" name="Picture 3" descr="5"/>
          <p:cNvPicPr>
            <a:picLocks noChangeAspect="1" noChangeArrowheads="1"/>
          </p:cNvPicPr>
          <p:nvPr/>
        </p:nvPicPr>
        <p:blipFill>
          <a:blip r:embed="rId3" cstate="print"/>
          <a:srcRect/>
          <a:stretch>
            <a:fillRect/>
          </a:stretch>
        </p:blipFill>
        <p:spPr bwMode="auto">
          <a:xfrm>
            <a:off x="3695700" y="0"/>
            <a:ext cx="4905375" cy="3622675"/>
          </a:xfrm>
          <a:prstGeom prst="rect">
            <a:avLst/>
          </a:prstGeom>
          <a:noFill/>
        </p:spPr>
      </p:pic>
      <p:pic>
        <p:nvPicPr>
          <p:cNvPr id="47108" name="Picture 4" descr="5"/>
          <p:cNvPicPr>
            <a:picLocks noChangeAspect="1" noChangeArrowheads="1"/>
          </p:cNvPicPr>
          <p:nvPr/>
        </p:nvPicPr>
        <p:blipFill>
          <a:blip r:embed="rId4" cstate="print"/>
          <a:srcRect/>
          <a:stretch>
            <a:fillRect/>
          </a:stretch>
        </p:blipFill>
        <p:spPr bwMode="auto">
          <a:xfrm>
            <a:off x="3411538" y="2976563"/>
            <a:ext cx="5732462" cy="3021012"/>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3" descr="11_Figure13"/>
          <p:cNvPicPr>
            <a:picLocks noChangeAspect="1" noChangeArrowheads="1"/>
          </p:cNvPicPr>
          <p:nvPr/>
        </p:nvPicPr>
        <p:blipFill>
          <a:blip r:embed="rId2" cstate="print"/>
          <a:srcRect/>
          <a:stretch>
            <a:fillRect/>
          </a:stretch>
        </p:blipFill>
        <p:spPr bwMode="auto">
          <a:xfrm>
            <a:off x="304800" y="838200"/>
            <a:ext cx="6172200" cy="3812208"/>
          </a:xfrm>
          <a:prstGeom prst="rect">
            <a:avLst/>
          </a:prstGeom>
          <a:noFill/>
        </p:spPr>
      </p:pic>
      <p:sp>
        <p:nvSpPr>
          <p:cNvPr id="5" name="TextBox 4"/>
          <p:cNvSpPr txBox="1"/>
          <p:nvPr/>
        </p:nvSpPr>
        <p:spPr>
          <a:xfrm>
            <a:off x="228600" y="152401"/>
            <a:ext cx="8534400" cy="457200"/>
          </a:xfrm>
          <a:prstGeom prst="rect">
            <a:avLst/>
          </a:prstGeom>
          <a:noFill/>
        </p:spPr>
        <p:txBody>
          <a:bodyPr wrap="square" rtlCol="0">
            <a:spAutoFit/>
          </a:bodyPr>
          <a:lstStyle/>
          <a:p>
            <a:r>
              <a:rPr lang="en-US" b="1" dirty="0" smtClean="0">
                <a:latin typeface="Times New Roman" pitchFamily="18" charset="0"/>
                <a:cs typeface="Times New Roman" pitchFamily="18" charset="0"/>
              </a:rPr>
              <a:t>DNA inversion by the </a:t>
            </a:r>
            <a:r>
              <a:rPr lang="en-US" b="1" dirty="0" err="1" smtClean="0">
                <a:latin typeface="Times New Roman" pitchFamily="18" charset="0"/>
                <a:cs typeface="Times New Roman" pitchFamily="18" charset="0"/>
              </a:rPr>
              <a:t>Hin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recombinase</a:t>
            </a:r>
            <a:r>
              <a:rPr lang="en-US" b="1" dirty="0" smtClean="0">
                <a:latin typeface="Times New Roman" pitchFamily="18" charset="0"/>
                <a:cs typeface="Times New Roman" pitchFamily="18" charset="0"/>
              </a:rPr>
              <a:t> of Salmonella</a:t>
            </a:r>
            <a:endParaRPr lang="en-US" b="1" dirty="0">
              <a:latin typeface="Times New Roman" pitchFamily="18" charset="0"/>
              <a:cs typeface="Times New Roman" pitchFamily="18" charset="0"/>
            </a:endParaRPr>
          </a:p>
        </p:txBody>
      </p:sp>
      <p:pic>
        <p:nvPicPr>
          <p:cNvPr id="4" name="Picture 3" descr="11_Figure03"/>
          <p:cNvPicPr>
            <a:picLocks noChangeAspect="1" noChangeArrowheads="1"/>
          </p:cNvPicPr>
          <p:nvPr/>
        </p:nvPicPr>
        <p:blipFill>
          <a:blip r:embed="rId3" cstate="print"/>
          <a:srcRect/>
          <a:stretch>
            <a:fillRect/>
          </a:stretch>
        </p:blipFill>
        <p:spPr bwMode="auto">
          <a:xfrm>
            <a:off x="4343400" y="4876800"/>
            <a:ext cx="3986272" cy="1219200"/>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0"/>
            <a:ext cx="3276600" cy="584775"/>
          </a:xfrm>
          <a:prstGeom prst="rect">
            <a:avLst/>
          </a:prstGeom>
          <a:noFill/>
        </p:spPr>
        <p:txBody>
          <a:bodyPr wrap="square" rtlCol="0">
            <a:spAutoFit/>
          </a:bodyPr>
          <a:lstStyle/>
          <a:p>
            <a:r>
              <a:rPr lang="en-US" sz="3200" b="1" dirty="0" smtClean="0">
                <a:solidFill>
                  <a:srgbClr val="FF0000"/>
                </a:solidFill>
                <a:latin typeface="Times New Roman" pitchFamily="18" charset="0"/>
                <a:cs typeface="Times New Roman" pitchFamily="18" charset="0"/>
              </a:rPr>
              <a:t>Transposition</a:t>
            </a:r>
            <a:endParaRPr lang="en-US" sz="3200" b="1" dirty="0">
              <a:solidFill>
                <a:srgbClr val="FF0000"/>
              </a:solidFill>
              <a:latin typeface="Times New Roman" pitchFamily="18" charset="0"/>
              <a:cs typeface="Times New Roman" pitchFamily="18" charset="0"/>
            </a:endParaRPr>
          </a:p>
        </p:txBody>
      </p:sp>
      <p:sp>
        <p:nvSpPr>
          <p:cNvPr id="4" name="TextBox 3"/>
          <p:cNvSpPr txBox="1"/>
          <p:nvPr/>
        </p:nvSpPr>
        <p:spPr>
          <a:xfrm>
            <a:off x="304800" y="838200"/>
            <a:ext cx="7772400" cy="954107"/>
          </a:xfrm>
          <a:prstGeom prst="rect">
            <a:avLst/>
          </a:prstGeom>
          <a:noFill/>
        </p:spPr>
        <p:txBody>
          <a:bodyPr wrap="square" rtlCol="0">
            <a:spAutoFit/>
          </a:bodyPr>
          <a:lstStyle/>
          <a:p>
            <a:r>
              <a:rPr lang="en-US" sz="2800" b="1" dirty="0" smtClean="0">
                <a:solidFill>
                  <a:schemeClr val="accent2"/>
                </a:solidFill>
                <a:latin typeface="Times New Roman" pitchFamily="18" charset="0"/>
                <a:cs typeface="Times New Roman" pitchFamily="18" charset="0"/>
              </a:rPr>
              <a:t>Some genetic elements move to new chromosomal locations by transposition</a:t>
            </a:r>
            <a:endParaRPr lang="en-US" sz="2800" b="1" dirty="0">
              <a:solidFill>
                <a:schemeClr val="accent2"/>
              </a:solidFill>
              <a:latin typeface="Times New Roman" pitchFamily="18" charset="0"/>
              <a:cs typeface="Times New Roman" pitchFamily="18" charset="0"/>
            </a:endParaRPr>
          </a:p>
        </p:txBody>
      </p:sp>
      <p:pic>
        <p:nvPicPr>
          <p:cNvPr id="5" name="Picture 3" descr="11_Figure16"/>
          <p:cNvPicPr>
            <a:picLocks noChangeAspect="1" noChangeArrowheads="1"/>
          </p:cNvPicPr>
          <p:nvPr/>
        </p:nvPicPr>
        <p:blipFill>
          <a:blip r:embed="rId2" cstate="print"/>
          <a:srcRect/>
          <a:stretch>
            <a:fillRect/>
          </a:stretch>
        </p:blipFill>
        <p:spPr bwMode="auto">
          <a:xfrm>
            <a:off x="228600" y="2438400"/>
            <a:ext cx="8548687" cy="2359025"/>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7" name="Text Box 3"/>
          <p:cNvSpPr txBox="1">
            <a:spLocks noChangeArrowheads="1"/>
          </p:cNvSpPr>
          <p:nvPr/>
        </p:nvSpPr>
        <p:spPr bwMode="auto">
          <a:xfrm>
            <a:off x="0" y="4549676"/>
            <a:ext cx="9144000" cy="2308324"/>
          </a:xfrm>
          <a:prstGeom prst="rect">
            <a:avLst/>
          </a:prstGeom>
          <a:noFill/>
          <a:ln w="9525">
            <a:noFill/>
            <a:miter lim="800000"/>
            <a:headEnd/>
            <a:tailEnd/>
          </a:ln>
          <a:effectLst/>
        </p:spPr>
        <p:txBody>
          <a:bodyPr>
            <a:spAutoFit/>
          </a:bodyPr>
          <a:lstStyle/>
          <a:p>
            <a:r>
              <a:rPr lang="en-US" sz="1600" b="1" dirty="0">
                <a:latin typeface="Times New Roman" pitchFamily="18" charset="0"/>
                <a:cs typeface="Times New Roman" pitchFamily="18" charset="0"/>
              </a:rPr>
              <a:t>Representation of the nucleotide sequence content of the human genome.</a:t>
            </a:r>
            <a:endParaRPr lang="en-US" sz="1600" dirty="0">
              <a:latin typeface="Times New Roman" pitchFamily="18" charset="0"/>
              <a:cs typeface="Times New Roman" pitchFamily="18" charset="0"/>
            </a:endParaRPr>
          </a:p>
          <a:p>
            <a:r>
              <a:rPr lang="en-US" sz="1600" dirty="0">
                <a:latin typeface="Times New Roman" pitchFamily="18" charset="0"/>
                <a:cs typeface="Times New Roman" pitchFamily="18" charset="0"/>
              </a:rPr>
              <a:t>LINES, SINES, retroviral-like elements, and DNA-only transposons are all mobile genetic elements that have multiplied in our genome by replicating themselves and inserting the new copies in different positions. Simple sequence repeats are short nucleotide sequences (less than 14 nucleotide pairs) that are repeated again and again for long stretches. Segmental duplications are large blocks of the genome (1000–200,000 nucleotide pairs) that are present at two or more locations in the genome. Over half of the unique sequence consists of genes and the remainder is probably regulatory DNA. Most of the DNA present in heterochromatin, a specialized type of chromatin that contains relatively few genes, has not yet been sequenced</a:t>
            </a:r>
          </a:p>
        </p:txBody>
      </p:sp>
      <p:pic>
        <p:nvPicPr>
          <p:cNvPr id="272388" name="Picture 4" descr="figure 4-17"/>
          <p:cNvPicPr>
            <a:picLocks noChangeAspect="1" noChangeArrowheads="1"/>
          </p:cNvPicPr>
          <p:nvPr/>
        </p:nvPicPr>
        <p:blipFill>
          <a:blip r:embed="rId3" cstate="print"/>
          <a:srcRect/>
          <a:stretch>
            <a:fillRect/>
          </a:stretch>
        </p:blipFill>
        <p:spPr bwMode="auto">
          <a:xfrm>
            <a:off x="381000" y="990600"/>
            <a:ext cx="7696200" cy="3414330"/>
          </a:xfrm>
          <a:prstGeom prst="rect">
            <a:avLst/>
          </a:prstGeom>
          <a:noFill/>
        </p:spPr>
      </p:pic>
      <p:sp>
        <p:nvSpPr>
          <p:cNvPr id="4" name="TextBox 3"/>
          <p:cNvSpPr txBox="1"/>
          <p:nvPr/>
        </p:nvSpPr>
        <p:spPr>
          <a:xfrm>
            <a:off x="0" y="0"/>
            <a:ext cx="9144000" cy="954107"/>
          </a:xfrm>
          <a:prstGeom prst="rect">
            <a:avLst/>
          </a:prstGeom>
          <a:noFill/>
        </p:spPr>
        <p:txBody>
          <a:bodyPr wrap="square" rtlCol="0">
            <a:spAutoFit/>
          </a:bodyPr>
          <a:lstStyle/>
          <a:p>
            <a:r>
              <a:rPr lang="en-US" sz="2800" b="1" dirty="0" smtClean="0">
                <a:solidFill>
                  <a:schemeClr val="accent6"/>
                </a:solidFill>
                <a:latin typeface="Times New Roman" pitchFamily="18" charset="0"/>
                <a:cs typeface="Times New Roman" pitchFamily="18" charset="0"/>
              </a:rPr>
              <a:t>Genes make up only a small portion of the eukaryotic chromosomal DNA</a:t>
            </a:r>
            <a:endParaRPr lang="en-US" sz="2800" b="1" dirty="0">
              <a:solidFill>
                <a:schemeClr val="accent6"/>
              </a:solidFill>
              <a:latin typeface="Times New Roman" pitchFamily="18" charset="0"/>
              <a:cs typeface="Times New Roman"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table 5-03"/>
          <p:cNvPicPr>
            <a:picLocks noChangeAspect="1" noChangeArrowheads="1"/>
          </p:cNvPicPr>
          <p:nvPr/>
        </p:nvPicPr>
        <p:blipFill>
          <a:blip r:embed="rId2" cstate="print"/>
          <a:srcRect/>
          <a:stretch>
            <a:fillRect/>
          </a:stretch>
        </p:blipFill>
        <p:spPr bwMode="auto">
          <a:xfrm>
            <a:off x="685800" y="990600"/>
            <a:ext cx="7848600" cy="5084762"/>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11_Figure18"/>
          <p:cNvPicPr>
            <a:picLocks noChangeAspect="1" noChangeArrowheads="1"/>
          </p:cNvPicPr>
          <p:nvPr/>
        </p:nvPicPr>
        <p:blipFill>
          <a:blip r:embed="rId2" cstate="print"/>
          <a:srcRect/>
          <a:stretch>
            <a:fillRect/>
          </a:stretch>
        </p:blipFill>
        <p:spPr bwMode="auto">
          <a:xfrm>
            <a:off x="990600" y="228600"/>
            <a:ext cx="6864350" cy="6256337"/>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11_Figure19"/>
          <p:cNvPicPr>
            <a:picLocks noChangeAspect="1" noChangeArrowheads="1"/>
          </p:cNvPicPr>
          <p:nvPr/>
        </p:nvPicPr>
        <p:blipFill>
          <a:blip r:embed="rId2" cstate="print"/>
          <a:srcRect/>
          <a:stretch>
            <a:fillRect/>
          </a:stretch>
        </p:blipFill>
        <p:spPr bwMode="auto">
          <a:xfrm>
            <a:off x="4114800" y="0"/>
            <a:ext cx="3140075" cy="6584950"/>
          </a:xfrm>
          <a:prstGeom prst="rect">
            <a:avLst/>
          </a:prstGeom>
          <a:noFill/>
        </p:spPr>
      </p:pic>
      <p:sp>
        <p:nvSpPr>
          <p:cNvPr id="4" name="TextBox 3"/>
          <p:cNvSpPr txBox="1"/>
          <p:nvPr/>
        </p:nvSpPr>
        <p:spPr>
          <a:xfrm>
            <a:off x="0" y="228600"/>
            <a:ext cx="4038600" cy="1200329"/>
          </a:xfrm>
          <a:prstGeom prst="rect">
            <a:avLst/>
          </a:prstGeom>
          <a:noFill/>
        </p:spPr>
        <p:txBody>
          <a:bodyPr wrap="square" rtlCol="0">
            <a:spAutoFit/>
          </a:bodyPr>
          <a:lstStyle/>
          <a:p>
            <a:r>
              <a:rPr lang="en-US" b="1" dirty="0" smtClean="0">
                <a:latin typeface="Times New Roman" pitchFamily="18" charset="0"/>
                <a:cs typeface="Times New Roman" pitchFamily="18" charset="0"/>
              </a:rPr>
              <a:t>The cut-and-paste mechanism of </a:t>
            </a:r>
            <a:r>
              <a:rPr lang="en-US" b="1" dirty="0" smtClean="0">
                <a:latin typeface="Times New Roman" pitchFamily="18" charset="0"/>
                <a:cs typeface="Times New Roman" pitchFamily="18" charset="0"/>
              </a:rPr>
              <a:t>transposition</a:t>
            </a:r>
          </a:p>
          <a:p>
            <a:r>
              <a:rPr lang="en-US" b="1" dirty="0" smtClean="0">
                <a:latin typeface="Times New Roman" pitchFamily="18" charset="0"/>
                <a:cs typeface="Times New Roman" pitchFamily="18" charset="0"/>
              </a:rPr>
              <a:t>(DNA </a:t>
            </a:r>
            <a:r>
              <a:rPr lang="en-US" b="1" dirty="0" err="1" smtClean="0">
                <a:latin typeface="Times New Roman" pitchFamily="18" charset="0"/>
                <a:cs typeface="Times New Roman" pitchFamily="18" charset="0"/>
              </a:rPr>
              <a:t>transposons</a:t>
            </a:r>
            <a:r>
              <a:rPr lang="en-US" b="1" dirty="0" smtClean="0">
                <a:latin typeface="Times New Roman" pitchFamily="18" charset="0"/>
                <a:cs typeface="Times New Roman" pitchFamily="18" charset="0"/>
              </a:rPr>
              <a:t>)</a:t>
            </a:r>
            <a:endParaRPr lang="en-US" b="1" dirty="0">
              <a:latin typeface="Times New Roman" pitchFamily="18" charset="0"/>
              <a:cs typeface="Times New Roman"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11_Figure22"/>
          <p:cNvPicPr>
            <a:picLocks noChangeAspect="1" noChangeArrowheads="1"/>
          </p:cNvPicPr>
          <p:nvPr/>
        </p:nvPicPr>
        <p:blipFill>
          <a:blip r:embed="rId2" cstate="print"/>
          <a:srcRect/>
          <a:stretch>
            <a:fillRect/>
          </a:stretch>
        </p:blipFill>
        <p:spPr bwMode="auto">
          <a:xfrm>
            <a:off x="3429000" y="0"/>
            <a:ext cx="3733800" cy="8198944"/>
          </a:xfrm>
          <a:prstGeom prst="rect">
            <a:avLst/>
          </a:prstGeom>
          <a:noFill/>
        </p:spPr>
      </p:pic>
      <p:sp>
        <p:nvSpPr>
          <p:cNvPr id="4" name="TextBox 3"/>
          <p:cNvSpPr txBox="1"/>
          <p:nvPr/>
        </p:nvSpPr>
        <p:spPr>
          <a:xfrm>
            <a:off x="0" y="304800"/>
            <a:ext cx="5867400" cy="830997"/>
          </a:xfrm>
          <a:prstGeom prst="rect">
            <a:avLst/>
          </a:prstGeom>
          <a:noFill/>
        </p:spPr>
        <p:txBody>
          <a:bodyPr wrap="square" rtlCol="0">
            <a:spAutoFit/>
          </a:bodyPr>
          <a:lstStyle/>
          <a:p>
            <a:r>
              <a:rPr lang="en-US" b="1" dirty="0" err="1" smtClean="0">
                <a:latin typeface="Times New Roman" pitchFamily="18" charset="0"/>
                <a:cs typeface="Times New Roman" pitchFamily="18" charset="0"/>
              </a:rPr>
              <a:t>Replicative</a:t>
            </a:r>
            <a:r>
              <a:rPr lang="en-US"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transposition</a:t>
            </a:r>
          </a:p>
          <a:p>
            <a:r>
              <a:rPr lang="en-US" b="1" dirty="0" smtClean="0">
                <a:latin typeface="Times New Roman" pitchFamily="18" charset="0"/>
                <a:cs typeface="Times New Roman" pitchFamily="18" charset="0"/>
              </a:rPr>
              <a:t>(DNA </a:t>
            </a:r>
            <a:r>
              <a:rPr lang="en-US" b="1" dirty="0" err="1" smtClean="0">
                <a:latin typeface="Times New Roman" pitchFamily="18" charset="0"/>
                <a:cs typeface="Times New Roman" pitchFamily="18" charset="0"/>
              </a:rPr>
              <a:t>transposons</a:t>
            </a:r>
            <a:r>
              <a:rPr lang="en-US" b="1" dirty="0" smtClean="0">
                <a:latin typeface="Times New Roman" pitchFamily="18" charset="0"/>
                <a:cs typeface="Times New Roman" pitchFamily="18" charset="0"/>
              </a:rPr>
              <a:t>)</a:t>
            </a:r>
            <a:endParaRPr lang="en-US" b="1" dirty="0">
              <a:latin typeface="Times New Roman" pitchFamily="18" charset="0"/>
              <a:cs typeface="Times New Roman"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11_Figure23"/>
          <p:cNvPicPr>
            <a:picLocks noChangeAspect="1" noChangeArrowheads="1"/>
          </p:cNvPicPr>
          <p:nvPr/>
        </p:nvPicPr>
        <p:blipFill>
          <a:blip r:embed="rId2" cstate="print"/>
          <a:srcRect/>
          <a:stretch>
            <a:fillRect/>
          </a:stretch>
        </p:blipFill>
        <p:spPr bwMode="auto">
          <a:xfrm>
            <a:off x="4191000" y="-1"/>
            <a:ext cx="3505200" cy="6897329"/>
          </a:xfrm>
          <a:prstGeom prst="rect">
            <a:avLst/>
          </a:prstGeom>
          <a:noFill/>
        </p:spPr>
      </p:pic>
      <p:sp>
        <p:nvSpPr>
          <p:cNvPr id="4" name="TextBox 3"/>
          <p:cNvSpPr txBox="1"/>
          <p:nvPr/>
        </p:nvSpPr>
        <p:spPr>
          <a:xfrm>
            <a:off x="152400" y="228600"/>
            <a:ext cx="3733800" cy="830997"/>
          </a:xfrm>
          <a:prstGeom prst="rect">
            <a:avLst/>
          </a:prstGeom>
          <a:noFill/>
        </p:spPr>
        <p:txBody>
          <a:bodyPr wrap="square" rtlCol="0">
            <a:spAutoFit/>
          </a:bodyPr>
          <a:lstStyle/>
          <a:p>
            <a:r>
              <a:rPr lang="en-US" b="1" dirty="0" smtClean="0">
                <a:latin typeface="Times New Roman" pitchFamily="18" charset="0"/>
                <a:cs typeface="Times New Roman" pitchFamily="18" charset="0"/>
              </a:rPr>
              <a:t>Virus-like </a:t>
            </a:r>
            <a:r>
              <a:rPr lang="en-US" b="1" dirty="0" err="1" smtClean="0">
                <a:latin typeface="Times New Roman" pitchFamily="18" charset="0"/>
                <a:cs typeface="Times New Roman" pitchFamily="18" charset="0"/>
              </a:rPr>
              <a:t>retrotransposons</a:t>
            </a:r>
            <a:endParaRPr lang="en-US" b="1"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3" descr="10_Figure02"/>
          <p:cNvPicPr>
            <a:picLocks noChangeAspect="1" noChangeArrowheads="1"/>
          </p:cNvPicPr>
          <p:nvPr/>
        </p:nvPicPr>
        <p:blipFill>
          <a:blip r:embed="rId2" cstate="print"/>
          <a:srcRect/>
          <a:stretch>
            <a:fillRect/>
          </a:stretch>
        </p:blipFill>
        <p:spPr bwMode="auto">
          <a:xfrm>
            <a:off x="0" y="990600"/>
            <a:ext cx="5410200" cy="5602102"/>
          </a:xfrm>
          <a:prstGeom prst="rect">
            <a:avLst/>
          </a:prstGeom>
          <a:noFill/>
        </p:spPr>
      </p:pic>
      <p:sp>
        <p:nvSpPr>
          <p:cNvPr id="5" name="TextBox 4"/>
          <p:cNvSpPr txBox="1"/>
          <p:nvPr/>
        </p:nvSpPr>
        <p:spPr>
          <a:xfrm>
            <a:off x="0" y="0"/>
            <a:ext cx="9144000" cy="954107"/>
          </a:xfrm>
          <a:prstGeom prst="rect">
            <a:avLst/>
          </a:prstGeom>
          <a:noFill/>
        </p:spPr>
        <p:txBody>
          <a:bodyPr wrap="square" rtlCol="0">
            <a:spAutoFit/>
          </a:bodyPr>
          <a:lstStyle/>
          <a:p>
            <a:r>
              <a:rPr lang="en-US" sz="2800" b="1" dirty="0" smtClean="0">
                <a:solidFill>
                  <a:schemeClr val="accent2"/>
                </a:solidFill>
                <a:latin typeface="Times New Roman" pitchFamily="18" charset="0"/>
                <a:cs typeface="Times New Roman" pitchFamily="18" charset="0"/>
              </a:rPr>
              <a:t>Strand invasion (strand exchange) is a key step in homologous recombination</a:t>
            </a:r>
            <a:endParaRPr lang="en-US" sz="2800" b="1" dirty="0">
              <a:solidFill>
                <a:schemeClr val="accent2"/>
              </a:solidFill>
              <a:latin typeface="Times New Roman" pitchFamily="18" charset="0"/>
              <a:cs typeface="Times New Roman" pitchFamily="18" charset="0"/>
            </a:endParaRPr>
          </a:p>
        </p:txBody>
      </p:sp>
      <p:pic>
        <p:nvPicPr>
          <p:cNvPr id="8" name="Picture 2"/>
          <p:cNvPicPr>
            <a:picLocks noChangeAspect="1" noChangeArrowheads="1"/>
          </p:cNvPicPr>
          <p:nvPr/>
        </p:nvPicPr>
        <p:blipFill>
          <a:blip r:embed="rId3" cstate="print"/>
          <a:srcRect/>
          <a:stretch>
            <a:fillRect/>
          </a:stretch>
        </p:blipFill>
        <p:spPr bwMode="auto">
          <a:xfrm>
            <a:off x="5181600" y="2438400"/>
            <a:ext cx="3962400" cy="2241700"/>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Text Box 4"/>
          <p:cNvSpPr txBox="1">
            <a:spLocks noChangeArrowheads="1"/>
          </p:cNvSpPr>
          <p:nvPr/>
        </p:nvSpPr>
        <p:spPr bwMode="auto">
          <a:xfrm>
            <a:off x="228600" y="0"/>
            <a:ext cx="8382000" cy="822325"/>
          </a:xfrm>
          <a:prstGeom prst="rect">
            <a:avLst/>
          </a:prstGeom>
          <a:noFill/>
          <a:ln w="9525">
            <a:noFill/>
            <a:miter lim="800000"/>
            <a:headEnd/>
            <a:tailEnd/>
          </a:ln>
          <a:effectLst/>
        </p:spPr>
        <p:txBody>
          <a:bodyPr>
            <a:spAutoFit/>
          </a:bodyPr>
          <a:lstStyle/>
          <a:p>
            <a:pPr>
              <a:spcBef>
                <a:spcPct val="50000"/>
              </a:spcBef>
            </a:pPr>
            <a:r>
              <a:rPr lang="en-US" sz="2400" b="1">
                <a:solidFill>
                  <a:schemeClr val="accent2"/>
                </a:solidFill>
                <a:latin typeface="Times New Roman" pitchFamily="18" charset="0"/>
              </a:rPr>
              <a:t>Some virus use a transposition  mechanism to move themselves into host cell chromosomes</a:t>
            </a:r>
          </a:p>
        </p:txBody>
      </p:sp>
      <p:pic>
        <p:nvPicPr>
          <p:cNvPr id="111621" name="Picture 5" descr="figure 5-71"/>
          <p:cNvPicPr>
            <a:picLocks noChangeAspect="1" noChangeArrowheads="1"/>
          </p:cNvPicPr>
          <p:nvPr/>
        </p:nvPicPr>
        <p:blipFill>
          <a:blip r:embed="rId3" cstate="print"/>
          <a:srcRect/>
          <a:stretch>
            <a:fillRect/>
          </a:stretch>
        </p:blipFill>
        <p:spPr bwMode="auto">
          <a:xfrm>
            <a:off x="228600" y="1295400"/>
            <a:ext cx="8534400" cy="4700588"/>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4" name="Picture 4" descr="figure 5-72"/>
          <p:cNvPicPr>
            <a:picLocks noChangeAspect="1" noChangeArrowheads="1"/>
          </p:cNvPicPr>
          <p:nvPr/>
        </p:nvPicPr>
        <p:blipFill>
          <a:blip r:embed="rId3" cstate="print"/>
          <a:srcRect/>
          <a:stretch>
            <a:fillRect/>
          </a:stretch>
        </p:blipFill>
        <p:spPr bwMode="auto">
          <a:xfrm>
            <a:off x="304800" y="1676400"/>
            <a:ext cx="8534400" cy="4102100"/>
          </a:xfrm>
          <a:prstGeom prst="rect">
            <a:avLst/>
          </a:prstGeom>
          <a:noFill/>
        </p:spPr>
      </p:pic>
      <p:sp>
        <p:nvSpPr>
          <p:cNvPr id="112645" name="Text Box 5"/>
          <p:cNvSpPr txBox="1">
            <a:spLocks noChangeArrowheads="1"/>
          </p:cNvSpPr>
          <p:nvPr/>
        </p:nvSpPr>
        <p:spPr bwMode="auto">
          <a:xfrm>
            <a:off x="304800" y="304800"/>
            <a:ext cx="7848600" cy="457200"/>
          </a:xfrm>
          <a:prstGeom prst="rect">
            <a:avLst/>
          </a:prstGeom>
          <a:noFill/>
          <a:ln w="9525">
            <a:noFill/>
            <a:miter lim="800000"/>
            <a:headEnd/>
            <a:tailEnd/>
          </a:ln>
          <a:effectLst/>
        </p:spPr>
        <p:txBody>
          <a:bodyPr>
            <a:spAutoFit/>
          </a:bodyPr>
          <a:lstStyle/>
          <a:p>
            <a:pPr>
              <a:spcBef>
                <a:spcPct val="50000"/>
              </a:spcBef>
            </a:pPr>
            <a:r>
              <a:rPr lang="en-US" sz="2400" b="1">
                <a:latin typeface="Times New Roman" pitchFamily="18" charset="0"/>
              </a:rPr>
              <a:t>Reverse transcriptase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3346" name="Picture 2"/>
          <p:cNvPicPr>
            <a:picLocks noChangeAspect="1" noChangeArrowheads="1"/>
          </p:cNvPicPr>
          <p:nvPr/>
        </p:nvPicPr>
        <p:blipFill>
          <a:blip r:embed="rId2" cstate="print"/>
          <a:srcRect/>
          <a:stretch>
            <a:fillRect/>
          </a:stretch>
        </p:blipFill>
        <p:spPr bwMode="auto">
          <a:xfrm>
            <a:off x="452438" y="379413"/>
            <a:ext cx="8237537" cy="6097587"/>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11_Figure26"/>
          <p:cNvPicPr>
            <a:picLocks noChangeAspect="1" noChangeArrowheads="1"/>
          </p:cNvPicPr>
          <p:nvPr/>
        </p:nvPicPr>
        <p:blipFill>
          <a:blip r:embed="rId2" cstate="print"/>
          <a:srcRect/>
          <a:stretch>
            <a:fillRect/>
          </a:stretch>
        </p:blipFill>
        <p:spPr bwMode="auto">
          <a:xfrm>
            <a:off x="3962400" y="-1371601"/>
            <a:ext cx="4267200" cy="9385125"/>
          </a:xfrm>
          <a:prstGeom prst="rect">
            <a:avLst/>
          </a:prstGeom>
          <a:noFill/>
        </p:spPr>
      </p:pic>
      <p:sp>
        <p:nvSpPr>
          <p:cNvPr id="4" name="TextBox 3"/>
          <p:cNvSpPr txBox="1"/>
          <p:nvPr/>
        </p:nvSpPr>
        <p:spPr>
          <a:xfrm>
            <a:off x="0" y="304800"/>
            <a:ext cx="4267200" cy="457200"/>
          </a:xfrm>
          <a:prstGeom prst="rect">
            <a:avLst/>
          </a:prstGeom>
          <a:noFill/>
        </p:spPr>
        <p:txBody>
          <a:bodyPr wrap="square" rtlCol="0">
            <a:spAutoFit/>
          </a:bodyPr>
          <a:lstStyle/>
          <a:p>
            <a:r>
              <a:rPr lang="en-US" b="1" dirty="0" smtClean="0">
                <a:latin typeface="Times New Roman" pitchFamily="18" charset="0"/>
                <a:cs typeface="Times New Roman" pitchFamily="18" charset="0"/>
              </a:rPr>
              <a:t>Poly-A </a:t>
            </a:r>
            <a:r>
              <a:rPr lang="en-US" b="1" dirty="0" err="1" smtClean="0">
                <a:latin typeface="Times New Roman" pitchFamily="18" charset="0"/>
                <a:cs typeface="Times New Roman" pitchFamily="18" charset="0"/>
              </a:rPr>
              <a:t>retrotransposon</a:t>
            </a:r>
            <a:endParaRPr lang="en-US" b="1" dirty="0">
              <a:latin typeface="Times New Roman" pitchFamily="18" charset="0"/>
              <a:cs typeface="Times New Roman"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7" name="Picture 3" descr="11_Table02"/>
          <p:cNvPicPr>
            <a:picLocks noChangeAspect="1" noChangeArrowheads="1"/>
          </p:cNvPicPr>
          <p:nvPr/>
        </p:nvPicPr>
        <p:blipFill>
          <a:blip r:embed="rId2" cstate="print"/>
          <a:srcRect/>
          <a:stretch>
            <a:fillRect/>
          </a:stretch>
        </p:blipFill>
        <p:spPr bwMode="auto">
          <a:xfrm>
            <a:off x="296863" y="839788"/>
            <a:ext cx="8548687" cy="5176837"/>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arbara McClintock"/>
          <p:cNvPicPr>
            <a:picLocks noChangeAspect="1" noChangeArrowheads="1"/>
          </p:cNvPicPr>
          <p:nvPr/>
        </p:nvPicPr>
        <p:blipFill>
          <a:blip r:embed="rId2" cstate="print"/>
          <a:srcRect/>
          <a:stretch>
            <a:fillRect/>
          </a:stretch>
        </p:blipFill>
        <p:spPr bwMode="auto">
          <a:xfrm>
            <a:off x="3581400" y="1143000"/>
            <a:ext cx="1543050" cy="2162176"/>
          </a:xfrm>
          <a:prstGeom prst="rect">
            <a:avLst/>
          </a:prstGeom>
          <a:noFill/>
        </p:spPr>
      </p:pic>
      <p:sp>
        <p:nvSpPr>
          <p:cNvPr id="4" name="TextBox 3"/>
          <p:cNvSpPr txBox="1"/>
          <p:nvPr/>
        </p:nvSpPr>
        <p:spPr>
          <a:xfrm>
            <a:off x="533400" y="304800"/>
            <a:ext cx="8305800" cy="646331"/>
          </a:xfrm>
          <a:prstGeom prst="rect">
            <a:avLst/>
          </a:prstGeom>
          <a:noFill/>
        </p:spPr>
        <p:txBody>
          <a:bodyPr wrap="square" rtlCol="0">
            <a:spAutoFit/>
          </a:bodyPr>
          <a:lstStyle/>
          <a:p>
            <a:r>
              <a:rPr lang="en-US" dirty="0" smtClean="0"/>
              <a:t>The Nobel Prize in Physiology or Medicine 1983</a:t>
            </a:r>
          </a:p>
          <a:p>
            <a:r>
              <a:rPr lang="en-US" dirty="0" smtClean="0"/>
              <a:t>"for her discovery of mobile genetic elements"</a:t>
            </a:r>
            <a:endParaRPr lang="en-US" dirty="0"/>
          </a:p>
        </p:txBody>
      </p:sp>
      <p:graphicFrame>
        <p:nvGraphicFramePr>
          <p:cNvPr id="6" name="Table 5"/>
          <p:cNvGraphicFramePr>
            <a:graphicFrameLocks noGrp="1"/>
          </p:cNvGraphicFramePr>
          <p:nvPr/>
        </p:nvGraphicFramePr>
        <p:xfrm>
          <a:off x="1447800" y="3962400"/>
          <a:ext cx="6096000" cy="2438400"/>
        </p:xfrm>
        <a:graphic>
          <a:graphicData uri="http://schemas.openxmlformats.org/drawingml/2006/table">
            <a:tbl>
              <a:tblPr/>
              <a:tblGrid>
                <a:gridCol w="6096000"/>
              </a:tblGrid>
              <a:tr h="0">
                <a:tc>
                  <a:txBody>
                    <a:bodyPr/>
                    <a:lstStyle/>
                    <a:p>
                      <a:pPr algn="l" fontAlgn="t"/>
                      <a:r>
                        <a:rPr lang="en-US" b="1">
                          <a:solidFill>
                            <a:srgbClr val="023C59"/>
                          </a:solidFill>
                          <a:latin typeface="Arial"/>
                        </a:rPr>
                        <a:t>Barbara McClintock</a:t>
                      </a:r>
                      <a:endParaRPr lang="en-US"/>
                    </a:p>
                  </a:txBody>
                  <a:tcPr marL="95250" marR="190500" marT="152400">
                    <a:lnL>
                      <a:noFill/>
                    </a:lnL>
                    <a:lnR>
                      <a:noFill/>
                    </a:lnR>
                    <a:lnT>
                      <a:noFill/>
                    </a:lnT>
                    <a:lnB>
                      <a:noFill/>
                    </a:lnB>
                  </a:tcPr>
                </a:tc>
              </a:tr>
              <a:tr h="0">
                <a:tc>
                  <a:txBody>
                    <a:bodyPr/>
                    <a:lstStyle/>
                    <a:p>
                      <a:pPr fontAlgn="t"/>
                      <a:r>
                        <a:rPr lang="en-US"/>
                        <a:t>USA</a:t>
                      </a:r>
                    </a:p>
                  </a:txBody>
                  <a:tcPr marL="95250" marR="190500" marT="152400">
                    <a:lnL>
                      <a:noFill/>
                    </a:lnL>
                    <a:lnR>
                      <a:noFill/>
                    </a:lnR>
                    <a:lnT>
                      <a:noFill/>
                    </a:lnT>
                    <a:lnB>
                      <a:noFill/>
                    </a:lnB>
                  </a:tcPr>
                </a:tc>
              </a:tr>
              <a:tr h="0">
                <a:tc>
                  <a:txBody>
                    <a:bodyPr/>
                    <a:lstStyle/>
                    <a:p>
                      <a:pPr fontAlgn="t"/>
                      <a:r>
                        <a:rPr lang="en-US"/>
                        <a:t>Cold Spring Harbor Laboratory </a:t>
                      </a:r>
                      <a:br>
                        <a:rPr lang="en-US"/>
                      </a:br>
                      <a:r>
                        <a:rPr lang="en-US"/>
                        <a:t>Cold Spring Harbor, NY, USA</a:t>
                      </a:r>
                    </a:p>
                  </a:txBody>
                  <a:tcPr marL="95250" marR="190500" marT="152400">
                    <a:lnL>
                      <a:noFill/>
                    </a:lnL>
                    <a:lnR>
                      <a:noFill/>
                    </a:lnR>
                    <a:lnT>
                      <a:noFill/>
                    </a:lnT>
                    <a:lnB>
                      <a:noFill/>
                    </a:lnB>
                  </a:tcPr>
                </a:tc>
              </a:tr>
              <a:tr h="0">
                <a:tc>
                  <a:txBody>
                    <a:bodyPr/>
                    <a:lstStyle/>
                    <a:p>
                      <a:pPr fontAlgn="t"/>
                      <a:r>
                        <a:rPr lang="en-US" dirty="0"/>
                        <a:t>b. 1902</a:t>
                      </a:r>
                      <a:br>
                        <a:rPr lang="en-US" dirty="0"/>
                      </a:br>
                      <a:r>
                        <a:rPr lang="en-US" dirty="0"/>
                        <a:t>d. 1992</a:t>
                      </a:r>
                    </a:p>
                  </a:txBody>
                  <a:tcPr marL="95250" marR="190500" marT="152400">
                    <a:lnL>
                      <a:noFill/>
                    </a:lnL>
                    <a:lnR>
                      <a:noFill/>
                    </a:lnR>
                    <a:lnT>
                      <a:noFill/>
                    </a:lnT>
                    <a:lnB>
                      <a:noFill/>
                    </a:lnB>
                  </a:tcPr>
                </a:tc>
              </a:tr>
            </a:tbl>
          </a:graphicData>
        </a:graphic>
      </p:graphicFrame>
      <p:sp>
        <p:nvSpPr>
          <p:cNvPr id="102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3" descr="10_Figure03"/>
          <p:cNvPicPr>
            <a:picLocks noChangeAspect="1" noChangeArrowheads="1"/>
          </p:cNvPicPr>
          <p:nvPr/>
        </p:nvPicPr>
        <p:blipFill>
          <a:blip r:embed="rId2" cstate="print"/>
          <a:srcRect/>
          <a:stretch>
            <a:fillRect/>
          </a:stretch>
        </p:blipFill>
        <p:spPr bwMode="auto">
          <a:xfrm>
            <a:off x="4953000" y="273050"/>
            <a:ext cx="3878263" cy="6584950"/>
          </a:xfrm>
          <a:prstGeom prst="rect">
            <a:avLst/>
          </a:prstGeom>
          <a:noFill/>
        </p:spPr>
      </p:pic>
      <p:sp>
        <p:nvSpPr>
          <p:cNvPr id="5" name="TextBox 4"/>
          <p:cNvSpPr txBox="1"/>
          <p:nvPr/>
        </p:nvSpPr>
        <p:spPr>
          <a:xfrm>
            <a:off x="0" y="228600"/>
            <a:ext cx="5334000" cy="1384995"/>
          </a:xfrm>
          <a:prstGeom prst="rect">
            <a:avLst/>
          </a:prstGeom>
          <a:noFill/>
        </p:spPr>
        <p:txBody>
          <a:bodyPr wrap="square" rtlCol="0">
            <a:spAutoFit/>
          </a:bodyPr>
          <a:lstStyle/>
          <a:p>
            <a:r>
              <a:rPr lang="en-US" sz="2800" b="1" dirty="0" smtClean="0">
                <a:solidFill>
                  <a:schemeClr val="accent2"/>
                </a:solidFill>
                <a:latin typeface="Times New Roman" pitchFamily="18" charset="0"/>
                <a:cs typeface="Times New Roman" pitchFamily="18" charset="0"/>
              </a:rPr>
              <a:t>Resolving Holliday junctions is a key step (final step) to finishing genetic exchange</a:t>
            </a:r>
            <a:endParaRPr lang="en-US" sz="2800" b="1" dirty="0">
              <a:solidFill>
                <a:schemeClr val="accent2"/>
              </a:solidFill>
              <a:latin typeface="Times New Roman" pitchFamily="18" charset="0"/>
              <a:cs typeface="Times New Roman" pitchFamily="18" charset="0"/>
            </a:endParaRPr>
          </a:p>
        </p:txBody>
      </p:sp>
      <p:pic>
        <p:nvPicPr>
          <p:cNvPr id="6" name="Picture 2"/>
          <p:cNvPicPr>
            <a:picLocks noChangeAspect="1" noChangeArrowheads="1"/>
          </p:cNvPicPr>
          <p:nvPr/>
        </p:nvPicPr>
        <p:blipFill>
          <a:blip r:embed="rId3" cstate="print"/>
          <a:srcRect/>
          <a:stretch>
            <a:fillRect/>
          </a:stretch>
        </p:blipFill>
        <p:spPr bwMode="auto">
          <a:xfrm>
            <a:off x="228600" y="2743200"/>
            <a:ext cx="4579465" cy="25908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3" descr="10_Figure04"/>
          <p:cNvPicPr>
            <a:picLocks noChangeAspect="1" noChangeArrowheads="1"/>
          </p:cNvPicPr>
          <p:nvPr/>
        </p:nvPicPr>
        <p:blipFill>
          <a:blip r:embed="rId2" cstate="print"/>
          <a:srcRect/>
          <a:stretch>
            <a:fillRect/>
          </a:stretch>
        </p:blipFill>
        <p:spPr bwMode="auto">
          <a:xfrm>
            <a:off x="5486400" y="0"/>
            <a:ext cx="3123134" cy="6858000"/>
          </a:xfrm>
          <a:prstGeom prst="rect">
            <a:avLst/>
          </a:prstGeom>
          <a:noFill/>
        </p:spPr>
      </p:pic>
      <p:sp>
        <p:nvSpPr>
          <p:cNvPr id="5" name="TextBox 4"/>
          <p:cNvSpPr txBox="1"/>
          <p:nvPr/>
        </p:nvSpPr>
        <p:spPr>
          <a:xfrm>
            <a:off x="0" y="228600"/>
            <a:ext cx="5105400" cy="1384995"/>
          </a:xfrm>
          <a:prstGeom prst="rect">
            <a:avLst/>
          </a:prstGeom>
          <a:noFill/>
        </p:spPr>
        <p:txBody>
          <a:bodyPr wrap="square" rtlCol="0">
            <a:spAutoFit/>
          </a:bodyPr>
          <a:lstStyle/>
          <a:p>
            <a:r>
              <a:rPr lang="en-US" sz="2800" b="1" dirty="0" smtClean="0">
                <a:solidFill>
                  <a:schemeClr val="accent2"/>
                </a:solidFill>
                <a:latin typeface="Times New Roman" pitchFamily="18" charset="0"/>
                <a:cs typeface="Times New Roman" pitchFamily="18" charset="0"/>
              </a:rPr>
              <a:t>The double-strand break-repair model describes many recombination events</a:t>
            </a:r>
            <a:endParaRPr lang="en-US" sz="2800" b="1" dirty="0">
              <a:solidFill>
                <a:schemeClr val="accent2"/>
              </a:solidFill>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1077218"/>
          </a:xfrm>
          <a:prstGeom prst="rect">
            <a:avLst/>
          </a:prstGeom>
          <a:noFill/>
        </p:spPr>
        <p:txBody>
          <a:bodyPr wrap="square" rtlCol="0">
            <a:spAutoFit/>
          </a:bodyPr>
          <a:lstStyle/>
          <a:p>
            <a:r>
              <a:rPr lang="en-US" sz="3200" b="1" dirty="0" smtClean="0">
                <a:solidFill>
                  <a:srgbClr val="FF0000"/>
                </a:solidFill>
                <a:latin typeface="Times New Roman" pitchFamily="18" charset="0"/>
                <a:cs typeface="Times New Roman" pitchFamily="18" charset="0"/>
              </a:rPr>
              <a:t>HOMOLOGOUS RECOMBINATION PROTEIN MACHINES</a:t>
            </a:r>
            <a:endParaRPr lang="en-US" sz="3200" b="1" dirty="0">
              <a:solidFill>
                <a:srgbClr val="FF0000"/>
              </a:solidFill>
              <a:latin typeface="Times New Roman" pitchFamily="18" charset="0"/>
              <a:cs typeface="Times New Roman" pitchFamily="18" charset="0"/>
            </a:endParaRPr>
          </a:p>
        </p:txBody>
      </p:sp>
      <p:pic>
        <p:nvPicPr>
          <p:cNvPr id="6" name="Picture 3" descr="10_Table_01"/>
          <p:cNvPicPr>
            <a:picLocks noChangeAspect="1" noChangeArrowheads="1"/>
          </p:cNvPicPr>
          <p:nvPr/>
        </p:nvPicPr>
        <p:blipFill>
          <a:blip r:embed="rId2" cstate="print"/>
          <a:srcRect/>
          <a:stretch>
            <a:fillRect/>
          </a:stretch>
        </p:blipFill>
        <p:spPr bwMode="auto">
          <a:xfrm>
            <a:off x="609600" y="1116892"/>
            <a:ext cx="8001000" cy="5741108"/>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0" name="Picture 4" descr="F1"/>
          <p:cNvPicPr>
            <a:picLocks noChangeAspect="1" noChangeArrowheads="1"/>
          </p:cNvPicPr>
          <p:nvPr/>
        </p:nvPicPr>
        <p:blipFill>
          <a:blip r:embed="rId3" cstate="print"/>
          <a:srcRect/>
          <a:stretch>
            <a:fillRect/>
          </a:stretch>
        </p:blipFill>
        <p:spPr bwMode="auto">
          <a:xfrm>
            <a:off x="304800" y="228600"/>
            <a:ext cx="5532438" cy="6354763"/>
          </a:xfrm>
          <a:prstGeom prst="rect">
            <a:avLst/>
          </a:prstGeom>
          <a:noFill/>
        </p:spPr>
      </p:pic>
      <p:sp>
        <p:nvSpPr>
          <p:cNvPr id="65542" name="Text Box 6"/>
          <p:cNvSpPr txBox="1">
            <a:spLocks noChangeArrowheads="1"/>
          </p:cNvSpPr>
          <p:nvPr/>
        </p:nvSpPr>
        <p:spPr bwMode="auto">
          <a:xfrm>
            <a:off x="6232525" y="2474913"/>
            <a:ext cx="1073150" cy="366712"/>
          </a:xfrm>
          <a:prstGeom prst="rect">
            <a:avLst/>
          </a:prstGeom>
          <a:noFill/>
          <a:ln w="9525">
            <a:noFill/>
            <a:miter lim="800000"/>
            <a:headEnd/>
            <a:tailEnd/>
          </a:ln>
          <a:effectLst/>
        </p:spPr>
        <p:txBody>
          <a:bodyPr wrap="none">
            <a:spAutoFit/>
          </a:bodyPr>
          <a:lstStyle/>
          <a:p>
            <a:r>
              <a:rPr lang="en-US"/>
              <a:t>RecBCD</a:t>
            </a:r>
          </a:p>
        </p:txBody>
      </p:sp>
      <p:sp>
        <p:nvSpPr>
          <p:cNvPr id="65543" name="Text Box 7"/>
          <p:cNvSpPr txBox="1">
            <a:spLocks noChangeArrowheads="1"/>
          </p:cNvSpPr>
          <p:nvPr/>
        </p:nvSpPr>
        <p:spPr bwMode="auto">
          <a:xfrm>
            <a:off x="6384925" y="3694113"/>
            <a:ext cx="742950" cy="366712"/>
          </a:xfrm>
          <a:prstGeom prst="rect">
            <a:avLst/>
          </a:prstGeom>
          <a:noFill/>
          <a:ln w="9525">
            <a:noFill/>
            <a:miter lim="800000"/>
            <a:headEnd/>
            <a:tailEnd/>
          </a:ln>
          <a:effectLst/>
        </p:spPr>
        <p:txBody>
          <a:bodyPr wrap="none">
            <a:spAutoFit/>
          </a:bodyPr>
          <a:lstStyle/>
          <a:p>
            <a:r>
              <a:rPr lang="en-US"/>
              <a:t>RecA</a:t>
            </a:r>
          </a:p>
        </p:txBody>
      </p:sp>
      <p:sp>
        <p:nvSpPr>
          <p:cNvPr id="65544" name="Text Box 8"/>
          <p:cNvSpPr txBox="1">
            <a:spLocks noChangeArrowheads="1"/>
          </p:cNvSpPr>
          <p:nvPr/>
        </p:nvSpPr>
        <p:spPr bwMode="auto">
          <a:xfrm>
            <a:off x="6156325" y="4608513"/>
            <a:ext cx="895350" cy="1190625"/>
          </a:xfrm>
          <a:prstGeom prst="rect">
            <a:avLst/>
          </a:prstGeom>
          <a:noFill/>
          <a:ln w="9525">
            <a:noFill/>
            <a:miter lim="800000"/>
            <a:headEnd/>
            <a:tailEnd/>
          </a:ln>
          <a:effectLst/>
        </p:spPr>
        <p:txBody>
          <a:bodyPr wrap="none">
            <a:spAutoFit/>
          </a:bodyPr>
          <a:lstStyle/>
          <a:p>
            <a:r>
              <a:rPr lang="en-US"/>
              <a:t>RuvAB</a:t>
            </a:r>
          </a:p>
          <a:p>
            <a:endParaRPr lang="en-US"/>
          </a:p>
          <a:p>
            <a:r>
              <a:rPr lang="en-US"/>
              <a:t>RuvC</a:t>
            </a:r>
          </a:p>
          <a:p>
            <a:endParaRPr lang="en-US"/>
          </a:p>
        </p:txBody>
      </p:sp>
    </p:spTree>
  </p:cSld>
  <p:clrMapOvr>
    <a:masterClrMapping/>
  </p:clrMapOvr>
</p:sld>
</file>

<file path=ppt/theme/theme1.xml><?xml version="1.0" encoding="utf-8"?>
<a:theme xmlns:a="http://schemas.openxmlformats.org/drawingml/2006/main" name="Watson_TEMP">
  <a:themeElements>
    <a:clrScheme name="Watson_TEM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atson_TEMP">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96" charset="-128"/>
          </a:defRPr>
        </a:defPPr>
      </a:lstStyle>
    </a:lnDef>
  </a:objectDefaults>
  <a:extraClrSchemeLst>
    <a:extraClrScheme>
      <a:clrScheme name="Watson_TEM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atson_TEM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atson_TEM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atson_TEM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atson_TEM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atson_TEM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atson_TEMP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atson_TEM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atson_TEM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atson_TEM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atson_TEM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atson_TEM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HD:Users:vbrucja:Desktop:WATSON_IMAGE_PRES:Watson_TEMP.pot</Template>
  <TotalTime>477</TotalTime>
  <Words>877</Words>
  <Application>Microsoft Office PowerPoint</Application>
  <PresentationFormat>On-screen Show (4:3)</PresentationFormat>
  <Paragraphs>99</Paragraphs>
  <Slides>55</Slides>
  <Notes>13</Notes>
  <HiddenSlides>1</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Watson_TEMP</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vector>
  </TitlesOfParts>
  <Company>Pearson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Bruce</dc:creator>
  <cp:lastModifiedBy>junghuei</cp:lastModifiedBy>
  <cp:revision>89</cp:revision>
  <dcterms:created xsi:type="dcterms:W3CDTF">2008-01-29T03:09:40Z</dcterms:created>
  <dcterms:modified xsi:type="dcterms:W3CDTF">2012-03-22T13:22:14Z</dcterms:modified>
</cp:coreProperties>
</file>